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85" r:id="rId4"/>
    <p:sldMasterId id="2147483717" r:id="rId5"/>
    <p:sldMasterId id="2147483762" r:id="rId6"/>
  </p:sldMasterIdLst>
  <p:notesMasterIdLst>
    <p:notesMasterId r:id="rId34"/>
  </p:notesMasterIdLst>
  <p:handoutMasterIdLst>
    <p:handoutMasterId r:id="rId35"/>
  </p:handoutMasterIdLst>
  <p:sldIdLst>
    <p:sldId id="256" r:id="rId7"/>
    <p:sldId id="1650760890" r:id="rId8"/>
    <p:sldId id="1650760891" r:id="rId9"/>
    <p:sldId id="1650760937" r:id="rId10"/>
    <p:sldId id="1650760927" r:id="rId11"/>
    <p:sldId id="1650760931" r:id="rId12"/>
    <p:sldId id="1650760935" r:id="rId13"/>
    <p:sldId id="1650760909" r:id="rId14"/>
    <p:sldId id="257" r:id="rId15"/>
    <p:sldId id="1650760903" r:id="rId16"/>
    <p:sldId id="258" r:id="rId17"/>
    <p:sldId id="1650760933" r:id="rId18"/>
    <p:sldId id="259" r:id="rId19"/>
    <p:sldId id="1650760900" r:id="rId20"/>
    <p:sldId id="1650760907" r:id="rId21"/>
    <p:sldId id="1650760892" r:id="rId22"/>
    <p:sldId id="1650760921" r:id="rId23"/>
    <p:sldId id="1650760918" r:id="rId24"/>
    <p:sldId id="1650760917" r:id="rId25"/>
    <p:sldId id="1650760915" r:id="rId26"/>
    <p:sldId id="1650760908" r:id="rId27"/>
    <p:sldId id="1650760910" r:id="rId28"/>
    <p:sldId id="1650760912" r:id="rId29"/>
    <p:sldId id="1650760913" r:id="rId30"/>
    <p:sldId id="1650760895" r:id="rId31"/>
    <p:sldId id="1650760878" r:id="rId32"/>
    <p:sldId id="1650760893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DD Community Meeting" id="{CA6196AB-7F72-4F56-AC84-418E5CEE3F9B}">
          <p14:sldIdLst>
            <p14:sldId id="256"/>
            <p14:sldId id="1650760890"/>
            <p14:sldId id="1650760891"/>
            <p14:sldId id="1650760937"/>
            <p14:sldId id="1650760927"/>
            <p14:sldId id="1650760931"/>
            <p14:sldId id="1650760935"/>
            <p14:sldId id="1650760909"/>
            <p14:sldId id="257"/>
            <p14:sldId id="1650760903"/>
            <p14:sldId id="258"/>
            <p14:sldId id="1650760933"/>
            <p14:sldId id="259"/>
            <p14:sldId id="1650760900"/>
            <p14:sldId id="1650760907"/>
            <p14:sldId id="1650760892"/>
            <p14:sldId id="1650760921"/>
            <p14:sldId id="1650760918"/>
            <p14:sldId id="1650760917"/>
            <p14:sldId id="1650760915"/>
            <p14:sldId id="1650760908"/>
            <p14:sldId id="1650760910"/>
            <p14:sldId id="1650760912"/>
            <p14:sldId id="1650760913"/>
            <p14:sldId id="1650760895"/>
            <p14:sldId id="1650760878"/>
            <p14:sldId id="16507608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7D1926-2914-7F57-98EE-2F22754F200D}" name="SanJuan, Carmel C" initials="SCC" userId="S::Carmel.SanJuan@co.ramsey.mn.us::27362efe-02c7-4092-b554-575045de8a14" providerId="AD"/>
  <p188:author id="{B442434A-B599-D85B-DF5C-04B9C62EE9D8}" name="Phua, Peiyu" initials="PP" userId="S::peiyu.phua@co.ramsey.mn.us::dc24703b-75b5-41db-852c-b650b7a3678b" providerId="AD"/>
  <p188:author id="{D0C550AC-CA2F-B226-181C-AB82C99F0DD3}" name="Holdhusen, Max" initials="HM" userId="S::max.holdhusen@co.ramsey.mn.us::e2a4fc1b-b4eb-411b-b154-257176caf190" providerId="AD"/>
  <p188:author id="{D6AE4AB6-8AE4-0C6A-8AFC-6C67ECC0490F}" name="Mitchell, Ella" initials="ME" userId="S::Ella.Mitchell@co.ramsey.mn.us::e0788858-efe6-480e-933d-d25adc64e63f" providerId="AD"/>
  <p188:author id="{11465ABB-30A6-50D8-743E-5C7C64149079}" name="Olson, Josh" initials="OJ" userId="S::josh.olson@co.ramsey.mn.us::3af93b53-51fc-44d3-bb65-83a1f21662c8" providerId="AD"/>
  <p188:author id="{7AED6FC1-63EB-4108-6AB2-D3F91E6284CF}" name="Gomez, Jerica" initials="GJ" userId="S::Jerica.Gomez@co.ramsey.mn.us::632e1751-da52-4f34-8095-ae94bfca7e31" providerId="AD"/>
  <p188:author id="{A10AAEC5-7C46-C66F-AAC9-76C5B2AE3EC1}" name="Phua, Peiyu" initials="PP" userId="S::PeiYu.Phua@co.ramsey.mn.us::dc24703b-75b5-41db-852c-b650b7a3678b" providerId="AD"/>
  <p188:author id="{02A3A5FB-60E7-037F-CBE2-527E7982FBA8}" name="Gomez, Jerica" initials="GJ" userId="S::jerica.gomez@co.ramsey.mn.us::632e1751-da52-4f34-8095-ae94bfca7e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ust, Martha E" initials="FME" lastIdx="16" clrIdx="0">
    <p:extLst>
      <p:ext uri="{19B8F6BF-5375-455C-9EA6-DF929625EA0E}">
        <p15:presenceInfo xmlns:p15="http://schemas.microsoft.com/office/powerpoint/2012/main" userId="S::Martha.Faust@co.ramsey.mn.us::e093aec0-08f3-483a-8829-66f2e4f5d122" providerId="AD"/>
      </p:ext>
    </p:extLst>
  </p:cmAuthor>
  <p:cmAuthor id="2" name="Olson, Josh" initials="OJ" lastIdx="64" clrIdx="1">
    <p:extLst>
      <p:ext uri="{19B8F6BF-5375-455C-9EA6-DF929625EA0E}">
        <p15:presenceInfo xmlns:p15="http://schemas.microsoft.com/office/powerpoint/2012/main" userId="S::josh.olson@co.ramsey.mn.us::3af93b53-51fc-44d3-bb65-83a1f21662c8" providerId="AD"/>
      </p:ext>
    </p:extLst>
  </p:cmAuthor>
  <p:cmAuthor id="3" name="Holdhusen, Max" initials="HM" lastIdx="23" clrIdx="2">
    <p:extLst>
      <p:ext uri="{19B8F6BF-5375-455C-9EA6-DF929625EA0E}">
        <p15:presenceInfo xmlns:p15="http://schemas.microsoft.com/office/powerpoint/2012/main" userId="S::max.holdhusen@co.ramsey.mn.us::e2a4fc1b-b4eb-411b-b154-257176caf190" providerId="AD"/>
      </p:ext>
    </p:extLst>
  </p:cmAuthor>
  <p:cmAuthor id="4" name="Collins, Kari E" initials="CE" lastIdx="23" clrIdx="3">
    <p:extLst>
      <p:ext uri="{19B8F6BF-5375-455C-9EA6-DF929625EA0E}">
        <p15:presenceInfo xmlns:p15="http://schemas.microsoft.com/office/powerpoint/2012/main" userId="S::kari.collins@co.ramsey.mn.us::50adcdce-8c89-4369-903e-eaa7734a8813" providerId="AD"/>
      </p:ext>
    </p:extLst>
  </p:cmAuthor>
  <p:cmAuthor id="5" name="Howden, Rick W" initials="HW" lastIdx="2" clrIdx="4">
    <p:extLst>
      <p:ext uri="{19B8F6BF-5375-455C-9EA6-DF929625EA0E}">
        <p15:presenceInfo xmlns:p15="http://schemas.microsoft.com/office/powerpoint/2012/main" userId="S::rick.howden@co.ramsey.mn.us::8f464d9e-0781-4692-9890-6e0009e483ac" providerId="AD"/>
      </p:ext>
    </p:extLst>
  </p:cmAuthor>
  <p:cmAuthor id="6" name="Phua, Peiyu" initials="PP" lastIdx="9" clrIdx="5">
    <p:extLst>
      <p:ext uri="{19B8F6BF-5375-455C-9EA6-DF929625EA0E}">
        <p15:presenceInfo xmlns:p15="http://schemas.microsoft.com/office/powerpoint/2012/main" userId="S::peiyu.phua@co.ramsey.mn.us::dc24703b-75b5-41db-852c-b650b7a367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3039"/>
    <a:srgbClr val="9E303B"/>
    <a:srgbClr val="624DFD"/>
    <a:srgbClr val="4797A8"/>
    <a:srgbClr val="666666"/>
    <a:srgbClr val="84BD00"/>
    <a:srgbClr val="FFC000"/>
    <a:srgbClr val="BD4F19"/>
    <a:srgbClr val="6B1F7C"/>
    <a:srgbClr val="3C8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847" autoAdjust="0"/>
  </p:normalViewPr>
  <p:slideViewPr>
    <p:cSldViewPr snapToGrid="0">
      <p:cViewPr varScale="1">
        <p:scale>
          <a:sx n="95" d="100"/>
          <a:sy n="95" d="100"/>
        </p:scale>
        <p:origin x="95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379" y="38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solidFill>
                <a:srgbClr val="1AA8B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975-4A69-AE3E-0E1DA3FE7490}"/>
              </c:ext>
            </c:extLst>
          </c:dPt>
          <c:dPt>
            <c:idx val="1"/>
            <c:bubble3D val="0"/>
            <c:spPr>
              <a:solidFill>
                <a:srgbClr val="48549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975-4A69-AE3E-0E1DA3FE7490}"/>
              </c:ext>
            </c:extLst>
          </c:dPt>
          <c:dPt>
            <c:idx val="2"/>
            <c:bubble3D val="0"/>
            <c:spPr>
              <a:solidFill>
                <a:srgbClr val="FB606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975-4A69-AE3E-0E1DA3FE74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975-4A69-AE3E-0E1DA3FE749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D62DBEE-FA34-45D6-B5E0-58954D79A844}" type="CATEGORYNAME">
                      <a:rPr lang="en-US" sz="1200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75-4A69-AE3E-0E1DA3FE7490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0B785B-D50B-4FA8-8958-3BA0684643B8}" type="CATEGORYNAME">
                      <a:rPr lang="en-US" sz="12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10200140956174"/>
                      <c:h val="0.123164088464655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975-4A69-AE3E-0E1DA3FE7490}"/>
                </c:ext>
              </c:extLst>
            </c:dLbl>
            <c:dLbl>
              <c:idx val="2"/>
              <c:layout>
                <c:manualLayout>
                  <c:x val="8.659191276989801E-3"/>
                  <c:y val="-7.3766161519620432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BEB18D-E4F9-44AF-8B01-CA1EBCB44C75}" type="CATEGORYNAME">
                      <a:rPr lang="en-US" sz="1200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975-4A69-AE3E-0E1DA3FE7490}"/>
                </c:ext>
              </c:extLst>
            </c:dLbl>
            <c:dLbl>
              <c:idx val="3"/>
              <c:layout>
                <c:manualLayout>
                  <c:x val="0.12555825822974856"/>
                  <c:y val="1.9400014605446447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4A015A-8B81-4D8C-AA72-B441A62703B5}" type="CATEGORYNAME">
                      <a:rPr lang="en-US" sz="12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201576200087773"/>
                      <c:h val="0.101366015130211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975-4A69-AE3E-0E1DA3FE749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Strategic Alignment </c:v>
                </c:pt>
                <c:pt idx="1">
                  <c:v>Affordability</c:v>
                </c:pt>
                <c:pt idx="2">
                  <c:v>Financial Feasibility </c:v>
                </c:pt>
                <c:pt idx="3">
                  <c:v>Organizational Capacity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25</c:v>
                </c:pt>
                <c:pt idx="2">
                  <c:v>25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75-4A69-AE3E-0E1DA3FE749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C9A24-DD0B-417A-9225-7703292B3B1A}" type="doc">
      <dgm:prSet loTypeId="urn:microsoft.com/office/officeart/2005/8/layout/venn1" loCatId="relationship" qsTypeId="urn:microsoft.com/office/officeart/2005/8/quickstyle/3d3" qsCatId="3D" csTypeId="urn:microsoft.com/office/officeart/2005/8/colors/accent6_2" csCatId="accent6" phldr="1"/>
      <dgm:spPr/>
    </dgm:pt>
    <dgm:pt modelId="{EA8DFB79-2AAB-414D-9C6D-CD6F2C5D30A2}">
      <dgm:prSet phldrT="[Text]"/>
      <dgm:spPr/>
      <dgm:t>
        <a:bodyPr/>
        <a:lstStyle/>
        <a:p>
          <a:r>
            <a:rPr lang="en-US" dirty="0"/>
            <a:t>Technical Assistance</a:t>
          </a:r>
        </a:p>
      </dgm:t>
    </dgm:pt>
    <dgm:pt modelId="{0082AD88-8750-4741-8D06-2AB34D00BF41}" type="parTrans" cxnId="{FB3F0931-7C7B-44E5-898A-F8A3850FC86D}">
      <dgm:prSet/>
      <dgm:spPr/>
      <dgm:t>
        <a:bodyPr/>
        <a:lstStyle/>
        <a:p>
          <a:endParaRPr lang="en-US"/>
        </a:p>
      </dgm:t>
    </dgm:pt>
    <dgm:pt modelId="{6C05A4F2-FC3E-4A73-863A-C72D4FBD3967}" type="sibTrans" cxnId="{FB3F0931-7C7B-44E5-898A-F8A3850FC86D}">
      <dgm:prSet/>
      <dgm:spPr/>
      <dgm:t>
        <a:bodyPr/>
        <a:lstStyle/>
        <a:p>
          <a:endParaRPr lang="en-US"/>
        </a:p>
      </dgm:t>
    </dgm:pt>
    <dgm:pt modelId="{18F68C50-A050-41F3-8BA5-584C6A2F48FF}">
      <dgm:prSet phldrT="[Text]"/>
      <dgm:spPr/>
      <dgm:t>
        <a:bodyPr/>
        <a:lstStyle/>
        <a:p>
          <a:r>
            <a:rPr lang="en-US" dirty="0"/>
            <a:t>EDD Solicitation</a:t>
          </a:r>
        </a:p>
      </dgm:t>
    </dgm:pt>
    <dgm:pt modelId="{B1882171-0877-4AC7-935C-0EFD5E9BB146}" type="sibTrans" cxnId="{E239D9BF-6D71-4364-9541-9565D006A046}">
      <dgm:prSet/>
      <dgm:spPr/>
      <dgm:t>
        <a:bodyPr/>
        <a:lstStyle/>
        <a:p>
          <a:endParaRPr lang="en-US"/>
        </a:p>
      </dgm:t>
    </dgm:pt>
    <dgm:pt modelId="{8C476FCD-AE3F-4EC3-BAD3-3817D29A3DFA}" type="parTrans" cxnId="{E239D9BF-6D71-4364-9541-9565D006A046}">
      <dgm:prSet/>
      <dgm:spPr/>
      <dgm:t>
        <a:bodyPr/>
        <a:lstStyle/>
        <a:p>
          <a:endParaRPr lang="en-US"/>
        </a:p>
      </dgm:t>
    </dgm:pt>
    <dgm:pt modelId="{29A4E118-B1E5-4837-802A-A8DF910FFF94}">
      <dgm:prSet phldrT="[Text]"/>
      <dgm:spPr/>
      <dgm:t>
        <a:bodyPr/>
        <a:lstStyle/>
        <a:p>
          <a:r>
            <a:rPr lang="en-US" dirty="0"/>
            <a:t>For emerging developers</a:t>
          </a:r>
        </a:p>
      </dgm:t>
    </dgm:pt>
    <dgm:pt modelId="{222657C3-12A0-4FC5-ABA5-8FB08FCFF86C}" type="parTrans" cxnId="{1F4AFF49-8E34-4D6A-A478-003B00D04979}">
      <dgm:prSet/>
      <dgm:spPr/>
      <dgm:t>
        <a:bodyPr/>
        <a:lstStyle/>
        <a:p>
          <a:endParaRPr lang="en-US"/>
        </a:p>
      </dgm:t>
    </dgm:pt>
    <dgm:pt modelId="{397455A6-014E-4710-9BA4-D8A47567F6D6}" type="sibTrans" cxnId="{1F4AFF49-8E34-4D6A-A478-003B00D04979}">
      <dgm:prSet/>
      <dgm:spPr/>
      <dgm:t>
        <a:bodyPr/>
        <a:lstStyle/>
        <a:p>
          <a:endParaRPr lang="en-US"/>
        </a:p>
      </dgm:t>
    </dgm:pt>
    <dgm:pt modelId="{2B357237-6567-41F4-A450-5166422D15C4}">
      <dgm:prSet phldrT="[Text]"/>
      <dgm:spPr/>
      <dgm:t>
        <a:bodyPr/>
        <a:lstStyle/>
        <a:p>
          <a:r>
            <a:rPr lang="en-US" dirty="0"/>
            <a:t>Up to 500k in funding per project</a:t>
          </a:r>
        </a:p>
      </dgm:t>
    </dgm:pt>
    <dgm:pt modelId="{9F41FBAF-D487-4CC2-B4B7-2AFBFA2A0DDB}" type="parTrans" cxnId="{CDB4C89B-9004-4DC3-8010-45DD6998CE1A}">
      <dgm:prSet/>
      <dgm:spPr/>
      <dgm:t>
        <a:bodyPr/>
        <a:lstStyle/>
        <a:p>
          <a:endParaRPr lang="en-US"/>
        </a:p>
      </dgm:t>
    </dgm:pt>
    <dgm:pt modelId="{2565A4ED-EF34-4644-8AF7-4722FD7BD59C}" type="sibTrans" cxnId="{CDB4C89B-9004-4DC3-8010-45DD6998CE1A}">
      <dgm:prSet/>
      <dgm:spPr/>
      <dgm:t>
        <a:bodyPr/>
        <a:lstStyle/>
        <a:p>
          <a:endParaRPr lang="en-US"/>
        </a:p>
      </dgm:t>
    </dgm:pt>
    <dgm:pt modelId="{EDF96EFD-4945-4795-9CCC-A1F2B9990905}">
      <dgm:prSet phldrT="[Text]"/>
      <dgm:spPr/>
      <dgm:t>
        <a:bodyPr/>
        <a:lstStyle/>
        <a:p>
          <a:r>
            <a:rPr lang="en-US" dirty="0"/>
            <a:t>Eligible in Saint Paul and suburbs</a:t>
          </a:r>
        </a:p>
      </dgm:t>
    </dgm:pt>
    <dgm:pt modelId="{59C128A8-E2FF-45C0-826F-8E83A0763948}" type="parTrans" cxnId="{661A36A4-F4D1-48FC-84C7-B4FBD178669D}">
      <dgm:prSet/>
      <dgm:spPr/>
      <dgm:t>
        <a:bodyPr/>
        <a:lstStyle/>
        <a:p>
          <a:endParaRPr lang="en-US"/>
        </a:p>
      </dgm:t>
    </dgm:pt>
    <dgm:pt modelId="{51A33EFC-9E75-40D2-B218-4E0A79CB576E}" type="sibTrans" cxnId="{661A36A4-F4D1-48FC-84C7-B4FBD178669D}">
      <dgm:prSet/>
      <dgm:spPr/>
      <dgm:t>
        <a:bodyPr/>
        <a:lstStyle/>
        <a:p>
          <a:endParaRPr lang="en-US"/>
        </a:p>
      </dgm:t>
    </dgm:pt>
    <dgm:pt modelId="{8ECFB20E-B8AE-4770-9C24-41C299322E91}">
      <dgm:prSet phldrT="[Text]"/>
      <dgm:spPr/>
      <dgm:t>
        <a:bodyPr/>
        <a:lstStyle/>
        <a:p>
          <a:r>
            <a:rPr lang="en-US" dirty="0"/>
            <a:t>Cohort</a:t>
          </a:r>
        </a:p>
      </dgm:t>
    </dgm:pt>
    <dgm:pt modelId="{2D2C75D5-58CE-43EE-A7D4-F97E6CC8FF66}" type="parTrans" cxnId="{D5824BE7-0C8A-4C3E-876A-B6688ADAAD80}">
      <dgm:prSet/>
      <dgm:spPr/>
      <dgm:t>
        <a:bodyPr/>
        <a:lstStyle/>
        <a:p>
          <a:endParaRPr lang="en-US"/>
        </a:p>
      </dgm:t>
    </dgm:pt>
    <dgm:pt modelId="{E122B40F-91B4-461C-BC2C-DB81817BD93B}" type="sibTrans" cxnId="{D5824BE7-0C8A-4C3E-876A-B6688ADAAD80}">
      <dgm:prSet/>
      <dgm:spPr/>
      <dgm:t>
        <a:bodyPr/>
        <a:lstStyle/>
        <a:p>
          <a:endParaRPr lang="en-US"/>
        </a:p>
      </dgm:t>
    </dgm:pt>
    <dgm:pt modelId="{FDB027B9-A758-4796-966D-ABBBF43BE881}">
      <dgm:prSet phldrT="[Text]"/>
      <dgm:spPr/>
      <dgm:t>
        <a:bodyPr/>
        <a:lstStyle/>
        <a:p>
          <a:r>
            <a:rPr lang="en-US" dirty="0"/>
            <a:t>Small Groups</a:t>
          </a:r>
        </a:p>
      </dgm:t>
    </dgm:pt>
    <dgm:pt modelId="{3887983A-5891-412F-BF0F-1F7A27F45DBD}" type="parTrans" cxnId="{A3E91C92-51DE-499A-A4E6-62B4B40E8DF8}">
      <dgm:prSet/>
      <dgm:spPr/>
      <dgm:t>
        <a:bodyPr/>
        <a:lstStyle/>
        <a:p>
          <a:endParaRPr lang="en-US"/>
        </a:p>
      </dgm:t>
    </dgm:pt>
    <dgm:pt modelId="{190A0579-E68D-49EC-8D4A-6C695BC56321}" type="sibTrans" cxnId="{A3E91C92-51DE-499A-A4E6-62B4B40E8DF8}">
      <dgm:prSet/>
      <dgm:spPr/>
      <dgm:t>
        <a:bodyPr/>
        <a:lstStyle/>
        <a:p>
          <a:endParaRPr lang="en-US"/>
        </a:p>
      </dgm:t>
    </dgm:pt>
    <dgm:pt modelId="{CB401927-F58E-4593-9F34-060ABA4AA0CB}">
      <dgm:prSet phldrT="[Text]"/>
      <dgm:spPr/>
      <dgm:t>
        <a:bodyPr/>
        <a:lstStyle/>
        <a:p>
          <a:r>
            <a:rPr lang="en-US" dirty="0"/>
            <a:t>Advanced 1:1 Coaching in September</a:t>
          </a:r>
        </a:p>
      </dgm:t>
    </dgm:pt>
    <dgm:pt modelId="{8F45F722-3E85-456D-B5DA-DFA65E05FFC1}" type="parTrans" cxnId="{6CB6A433-63C8-4E5F-B4EF-9067304B7B99}">
      <dgm:prSet/>
      <dgm:spPr/>
      <dgm:t>
        <a:bodyPr/>
        <a:lstStyle/>
        <a:p>
          <a:endParaRPr lang="en-US"/>
        </a:p>
      </dgm:t>
    </dgm:pt>
    <dgm:pt modelId="{A6C4359C-0F9A-420E-A975-5DA26C2AB423}" type="sibTrans" cxnId="{6CB6A433-63C8-4E5F-B4EF-9067304B7B99}">
      <dgm:prSet/>
      <dgm:spPr/>
      <dgm:t>
        <a:bodyPr/>
        <a:lstStyle/>
        <a:p>
          <a:endParaRPr lang="en-US"/>
        </a:p>
      </dgm:t>
    </dgm:pt>
    <dgm:pt modelId="{C6C869CC-D410-49E9-9189-2BE56BD88FF2}" type="pres">
      <dgm:prSet presAssocID="{8BAC9A24-DD0B-417A-9225-7703292B3B1A}" presName="compositeShape" presStyleCnt="0">
        <dgm:presLayoutVars>
          <dgm:chMax val="7"/>
          <dgm:dir/>
          <dgm:resizeHandles val="exact"/>
        </dgm:presLayoutVars>
      </dgm:prSet>
      <dgm:spPr/>
    </dgm:pt>
    <dgm:pt modelId="{EBEAE2E8-7FC8-4619-A89E-038118CB2F58}" type="pres">
      <dgm:prSet presAssocID="{EA8DFB79-2AAB-414D-9C6D-CD6F2C5D30A2}" presName="circ1" presStyleLbl="vennNode1" presStyleIdx="0" presStyleCnt="2" custLinFactNeighborX="-4321" custLinFactNeighborY="2604"/>
      <dgm:spPr/>
    </dgm:pt>
    <dgm:pt modelId="{329D3D59-EAE5-4B6C-AC35-D41D92CB4FD1}" type="pres">
      <dgm:prSet presAssocID="{EA8DFB79-2AAB-414D-9C6D-CD6F2C5D30A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C499A99-E294-461C-B023-6A09A366B780}" type="pres">
      <dgm:prSet presAssocID="{18F68C50-A050-41F3-8BA5-584C6A2F48FF}" presName="circ2" presStyleLbl="vennNode1" presStyleIdx="1" presStyleCnt="2" custLinFactNeighborX="2156" custLinFactNeighborY="6288"/>
      <dgm:spPr/>
    </dgm:pt>
    <dgm:pt modelId="{763E237C-5871-473F-8F80-F39FA32CB976}" type="pres">
      <dgm:prSet presAssocID="{18F68C50-A050-41F3-8BA5-584C6A2F48F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8EF7605-F930-45E3-ABA8-9FA508021B83}" type="presOf" srcId="{18F68C50-A050-41F3-8BA5-584C6A2F48FF}" destId="{1C499A99-E294-461C-B023-6A09A366B780}" srcOrd="0" destOrd="0" presId="urn:microsoft.com/office/officeart/2005/8/layout/venn1"/>
    <dgm:cxn modelId="{FE44B20D-4C4A-4A22-BBF7-EF720ABFB93F}" type="presOf" srcId="{2B357237-6567-41F4-A450-5166422D15C4}" destId="{763E237C-5871-473F-8F80-F39FA32CB976}" srcOrd="1" destOrd="2" presId="urn:microsoft.com/office/officeart/2005/8/layout/venn1"/>
    <dgm:cxn modelId="{B84EC21F-B1A8-42D4-A841-E088ED0F16F0}" type="presOf" srcId="{EA8DFB79-2AAB-414D-9C6D-CD6F2C5D30A2}" destId="{329D3D59-EAE5-4B6C-AC35-D41D92CB4FD1}" srcOrd="1" destOrd="0" presId="urn:microsoft.com/office/officeart/2005/8/layout/venn1"/>
    <dgm:cxn modelId="{FB3F0931-7C7B-44E5-898A-F8A3850FC86D}" srcId="{8BAC9A24-DD0B-417A-9225-7703292B3B1A}" destId="{EA8DFB79-2AAB-414D-9C6D-CD6F2C5D30A2}" srcOrd="0" destOrd="0" parTransId="{0082AD88-8750-4741-8D06-2AB34D00BF41}" sibTransId="{6C05A4F2-FC3E-4A73-863A-C72D4FBD3967}"/>
    <dgm:cxn modelId="{6CB6A433-63C8-4E5F-B4EF-9067304B7B99}" srcId="{EA8DFB79-2AAB-414D-9C6D-CD6F2C5D30A2}" destId="{CB401927-F58E-4593-9F34-060ABA4AA0CB}" srcOrd="2" destOrd="0" parTransId="{8F45F722-3E85-456D-B5DA-DFA65E05FFC1}" sibTransId="{A6C4359C-0F9A-420E-A975-5DA26C2AB423}"/>
    <dgm:cxn modelId="{F1EE993C-7265-4112-A0E4-33A0EC62B39D}" type="presOf" srcId="{29A4E118-B1E5-4837-802A-A8DF910FFF94}" destId="{763E237C-5871-473F-8F80-F39FA32CB976}" srcOrd="1" destOrd="1" presId="urn:microsoft.com/office/officeart/2005/8/layout/venn1"/>
    <dgm:cxn modelId="{6940165D-0CA7-448E-B205-9AF18ABCACD4}" type="presOf" srcId="{2B357237-6567-41F4-A450-5166422D15C4}" destId="{1C499A99-E294-461C-B023-6A09A366B780}" srcOrd="0" destOrd="2" presId="urn:microsoft.com/office/officeart/2005/8/layout/venn1"/>
    <dgm:cxn modelId="{E618DA61-5B4F-496C-9371-5884D0E543AF}" type="presOf" srcId="{FDB027B9-A758-4796-966D-ABBBF43BE881}" destId="{EBEAE2E8-7FC8-4619-A89E-038118CB2F58}" srcOrd="0" destOrd="2" presId="urn:microsoft.com/office/officeart/2005/8/layout/venn1"/>
    <dgm:cxn modelId="{1F4AFF49-8E34-4D6A-A478-003B00D04979}" srcId="{18F68C50-A050-41F3-8BA5-584C6A2F48FF}" destId="{29A4E118-B1E5-4837-802A-A8DF910FFF94}" srcOrd="0" destOrd="0" parTransId="{222657C3-12A0-4FC5-ABA5-8FB08FCFF86C}" sibTransId="{397455A6-014E-4710-9BA4-D8A47567F6D6}"/>
    <dgm:cxn modelId="{C9455F71-7C7D-4FA0-9A67-037B6BB5E5BE}" type="presOf" srcId="{8ECFB20E-B8AE-4770-9C24-41C299322E91}" destId="{EBEAE2E8-7FC8-4619-A89E-038118CB2F58}" srcOrd="0" destOrd="1" presId="urn:microsoft.com/office/officeart/2005/8/layout/venn1"/>
    <dgm:cxn modelId="{43A5CB51-ECCF-4B41-8D9B-0EE289C46111}" type="presOf" srcId="{CB401927-F58E-4593-9F34-060ABA4AA0CB}" destId="{EBEAE2E8-7FC8-4619-A89E-038118CB2F58}" srcOrd="0" destOrd="3" presId="urn:microsoft.com/office/officeart/2005/8/layout/venn1"/>
    <dgm:cxn modelId="{E9BCC054-19CA-4210-BBD0-93EDFA766A87}" type="presOf" srcId="{8BAC9A24-DD0B-417A-9225-7703292B3B1A}" destId="{C6C869CC-D410-49E9-9189-2BE56BD88FF2}" srcOrd="0" destOrd="0" presId="urn:microsoft.com/office/officeart/2005/8/layout/venn1"/>
    <dgm:cxn modelId="{A3E91C92-51DE-499A-A4E6-62B4B40E8DF8}" srcId="{EA8DFB79-2AAB-414D-9C6D-CD6F2C5D30A2}" destId="{FDB027B9-A758-4796-966D-ABBBF43BE881}" srcOrd="1" destOrd="0" parTransId="{3887983A-5891-412F-BF0F-1F7A27F45DBD}" sibTransId="{190A0579-E68D-49EC-8D4A-6C695BC56321}"/>
    <dgm:cxn modelId="{CDB4C89B-9004-4DC3-8010-45DD6998CE1A}" srcId="{18F68C50-A050-41F3-8BA5-584C6A2F48FF}" destId="{2B357237-6567-41F4-A450-5166422D15C4}" srcOrd="1" destOrd="0" parTransId="{9F41FBAF-D487-4CC2-B4B7-2AFBFA2A0DDB}" sibTransId="{2565A4ED-EF34-4644-8AF7-4722FD7BD59C}"/>
    <dgm:cxn modelId="{661A36A4-F4D1-48FC-84C7-B4FBD178669D}" srcId="{18F68C50-A050-41F3-8BA5-584C6A2F48FF}" destId="{EDF96EFD-4945-4795-9CCC-A1F2B9990905}" srcOrd="2" destOrd="0" parTransId="{59C128A8-E2FF-45C0-826F-8E83A0763948}" sibTransId="{51A33EFC-9E75-40D2-B218-4E0A79CB576E}"/>
    <dgm:cxn modelId="{E239D9BF-6D71-4364-9541-9565D006A046}" srcId="{8BAC9A24-DD0B-417A-9225-7703292B3B1A}" destId="{18F68C50-A050-41F3-8BA5-584C6A2F48FF}" srcOrd="1" destOrd="0" parTransId="{8C476FCD-AE3F-4EC3-BAD3-3817D29A3DFA}" sibTransId="{B1882171-0877-4AC7-935C-0EFD5E9BB146}"/>
    <dgm:cxn modelId="{D3419EC0-112C-4948-A535-3B7CE28AC846}" type="presOf" srcId="{EDF96EFD-4945-4795-9CCC-A1F2B9990905}" destId="{763E237C-5871-473F-8F80-F39FA32CB976}" srcOrd="1" destOrd="3" presId="urn:microsoft.com/office/officeart/2005/8/layout/venn1"/>
    <dgm:cxn modelId="{80F595D5-C392-448F-933D-4E7E8E9627F2}" type="presOf" srcId="{FDB027B9-A758-4796-966D-ABBBF43BE881}" destId="{329D3D59-EAE5-4B6C-AC35-D41D92CB4FD1}" srcOrd="1" destOrd="2" presId="urn:microsoft.com/office/officeart/2005/8/layout/venn1"/>
    <dgm:cxn modelId="{3BC087E6-BFF1-433E-8A67-1540A61B5364}" type="presOf" srcId="{29A4E118-B1E5-4837-802A-A8DF910FFF94}" destId="{1C499A99-E294-461C-B023-6A09A366B780}" srcOrd="0" destOrd="1" presId="urn:microsoft.com/office/officeart/2005/8/layout/venn1"/>
    <dgm:cxn modelId="{D5824BE7-0C8A-4C3E-876A-B6688ADAAD80}" srcId="{EA8DFB79-2AAB-414D-9C6D-CD6F2C5D30A2}" destId="{8ECFB20E-B8AE-4770-9C24-41C299322E91}" srcOrd="0" destOrd="0" parTransId="{2D2C75D5-58CE-43EE-A7D4-F97E6CC8FF66}" sibTransId="{E122B40F-91B4-461C-BC2C-DB81817BD93B}"/>
    <dgm:cxn modelId="{121026EC-1BA4-49D3-9D20-47DCF95A0BDD}" type="presOf" srcId="{CB401927-F58E-4593-9F34-060ABA4AA0CB}" destId="{329D3D59-EAE5-4B6C-AC35-D41D92CB4FD1}" srcOrd="1" destOrd="3" presId="urn:microsoft.com/office/officeart/2005/8/layout/venn1"/>
    <dgm:cxn modelId="{C4CED1ED-02F5-4715-B03A-A9C620BAFA23}" type="presOf" srcId="{EDF96EFD-4945-4795-9CCC-A1F2B9990905}" destId="{1C499A99-E294-461C-B023-6A09A366B780}" srcOrd="0" destOrd="3" presId="urn:microsoft.com/office/officeart/2005/8/layout/venn1"/>
    <dgm:cxn modelId="{FAC24BF6-8778-4B09-8405-19A4677AD8B5}" type="presOf" srcId="{8ECFB20E-B8AE-4770-9C24-41C299322E91}" destId="{329D3D59-EAE5-4B6C-AC35-D41D92CB4FD1}" srcOrd="1" destOrd="1" presId="urn:microsoft.com/office/officeart/2005/8/layout/venn1"/>
    <dgm:cxn modelId="{7C2C8AF7-92BA-4F5B-BFDC-FD6C97C87D07}" type="presOf" srcId="{18F68C50-A050-41F3-8BA5-584C6A2F48FF}" destId="{763E237C-5871-473F-8F80-F39FA32CB976}" srcOrd="1" destOrd="0" presId="urn:microsoft.com/office/officeart/2005/8/layout/venn1"/>
    <dgm:cxn modelId="{042EE0FE-8F74-44B9-8C83-3622ACFBF666}" type="presOf" srcId="{EA8DFB79-2AAB-414D-9C6D-CD6F2C5D30A2}" destId="{EBEAE2E8-7FC8-4619-A89E-038118CB2F58}" srcOrd="0" destOrd="0" presId="urn:microsoft.com/office/officeart/2005/8/layout/venn1"/>
    <dgm:cxn modelId="{7C6E12D9-367C-48A8-B01B-1C02B2FE471B}" type="presParOf" srcId="{C6C869CC-D410-49E9-9189-2BE56BD88FF2}" destId="{EBEAE2E8-7FC8-4619-A89E-038118CB2F58}" srcOrd="0" destOrd="0" presId="urn:microsoft.com/office/officeart/2005/8/layout/venn1"/>
    <dgm:cxn modelId="{574B84D7-70BF-4E9C-BD67-20F4B16E9208}" type="presParOf" srcId="{C6C869CC-D410-49E9-9189-2BE56BD88FF2}" destId="{329D3D59-EAE5-4B6C-AC35-D41D92CB4FD1}" srcOrd="1" destOrd="0" presId="urn:microsoft.com/office/officeart/2005/8/layout/venn1"/>
    <dgm:cxn modelId="{06F836C9-EF03-4D9D-A535-15B8A158D7BA}" type="presParOf" srcId="{C6C869CC-D410-49E9-9189-2BE56BD88FF2}" destId="{1C499A99-E294-461C-B023-6A09A366B780}" srcOrd="2" destOrd="0" presId="urn:microsoft.com/office/officeart/2005/8/layout/venn1"/>
    <dgm:cxn modelId="{C22C9882-6B80-43A3-B1EC-0BF6FEC2AF34}" type="presParOf" srcId="{C6C869CC-D410-49E9-9189-2BE56BD88FF2}" destId="{763E237C-5871-473F-8F80-F39FA32CB97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D60186-7044-4B8F-96D4-F2D3F774E48C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BC3260-AE46-427B-8A0F-11C8B19BE2C7}">
      <dgm:prSet phldrT="[Text]" custT="1"/>
      <dgm:spPr/>
      <dgm:t>
        <a:bodyPr/>
        <a:lstStyle/>
        <a:p>
          <a:r>
            <a:rPr lang="en-US" sz="1600" b="1" dirty="0"/>
            <a:t>Cohort Learning</a:t>
          </a:r>
        </a:p>
      </dgm:t>
    </dgm:pt>
    <dgm:pt modelId="{07D5E22E-7D16-4467-AFA8-D84AF0F5A230}" type="parTrans" cxnId="{DA659687-25D9-4BAA-AAF2-2154D6EB8188}">
      <dgm:prSet/>
      <dgm:spPr/>
      <dgm:t>
        <a:bodyPr/>
        <a:lstStyle/>
        <a:p>
          <a:endParaRPr lang="en-US"/>
        </a:p>
      </dgm:t>
    </dgm:pt>
    <dgm:pt modelId="{8DCB9023-934B-4E5C-8643-31F4329D2944}" type="sibTrans" cxnId="{DA659687-25D9-4BAA-AAF2-2154D6EB8188}">
      <dgm:prSet/>
      <dgm:spPr/>
      <dgm:t>
        <a:bodyPr/>
        <a:lstStyle/>
        <a:p>
          <a:endParaRPr lang="en-US"/>
        </a:p>
      </dgm:t>
    </dgm:pt>
    <dgm:pt modelId="{036AA335-EBA0-4164-8AF3-C0C8F759AC89}">
      <dgm:prSet phldrT="[Text]" custT="1"/>
      <dgm:spPr/>
      <dgm:t>
        <a:bodyPr/>
        <a:lstStyle/>
        <a:p>
          <a:r>
            <a:rPr lang="en-US" sz="1600" b="1" dirty="0"/>
            <a:t>Small Group</a:t>
          </a:r>
        </a:p>
      </dgm:t>
    </dgm:pt>
    <dgm:pt modelId="{784F6846-D206-4B29-BBEF-DE81209E346A}" type="parTrans" cxnId="{D30D0F39-8B03-45D8-ADF8-03C3E146E398}">
      <dgm:prSet/>
      <dgm:spPr/>
      <dgm:t>
        <a:bodyPr/>
        <a:lstStyle/>
        <a:p>
          <a:endParaRPr lang="en-US"/>
        </a:p>
      </dgm:t>
    </dgm:pt>
    <dgm:pt modelId="{A4363565-9058-461F-9333-A7B101D2365B}" type="sibTrans" cxnId="{D30D0F39-8B03-45D8-ADF8-03C3E146E398}">
      <dgm:prSet/>
      <dgm:spPr/>
      <dgm:t>
        <a:bodyPr/>
        <a:lstStyle/>
        <a:p>
          <a:endParaRPr lang="en-US"/>
        </a:p>
      </dgm:t>
    </dgm:pt>
    <dgm:pt modelId="{040A2EBC-F32A-404B-BFE6-6FEA280A7918}">
      <dgm:prSet phldrT="[Text]" custT="1"/>
      <dgm:spPr/>
      <dgm:t>
        <a:bodyPr/>
        <a:lstStyle/>
        <a:p>
          <a:r>
            <a:rPr lang="en-US" sz="1600" b="1" dirty="0"/>
            <a:t>Advanced Coaching</a:t>
          </a:r>
        </a:p>
      </dgm:t>
    </dgm:pt>
    <dgm:pt modelId="{E5734320-8812-4CE2-96F5-3F66A0E91EDC}" type="parTrans" cxnId="{735D814B-BA3C-4DBB-8A6A-F5EE78246D35}">
      <dgm:prSet/>
      <dgm:spPr/>
      <dgm:t>
        <a:bodyPr/>
        <a:lstStyle/>
        <a:p>
          <a:endParaRPr lang="en-US"/>
        </a:p>
      </dgm:t>
    </dgm:pt>
    <dgm:pt modelId="{443BA5EA-477A-4905-989F-C86994122BEE}" type="sibTrans" cxnId="{735D814B-BA3C-4DBB-8A6A-F5EE78246D35}">
      <dgm:prSet/>
      <dgm:spPr/>
      <dgm:t>
        <a:bodyPr/>
        <a:lstStyle/>
        <a:p>
          <a:endParaRPr lang="en-US"/>
        </a:p>
      </dgm:t>
    </dgm:pt>
    <dgm:pt modelId="{4AFE8DB8-FFBD-44E9-92B5-5891B49CCD81}" type="pres">
      <dgm:prSet presAssocID="{57D60186-7044-4B8F-96D4-F2D3F774E48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96876E8-86B2-4027-907E-ADA919E010A1}" type="pres">
      <dgm:prSet presAssocID="{EEBC3260-AE46-427B-8A0F-11C8B19BE2C7}" presName="Accent1" presStyleCnt="0"/>
      <dgm:spPr/>
    </dgm:pt>
    <dgm:pt modelId="{24BD4468-0BBE-4571-9415-47FEB15057B6}" type="pres">
      <dgm:prSet presAssocID="{EEBC3260-AE46-427B-8A0F-11C8B19BE2C7}" presName="Accent" presStyleLbl="node1" presStyleIdx="0" presStyleCnt="3"/>
      <dgm:spPr>
        <a:solidFill>
          <a:srgbClr val="9E3039"/>
        </a:solidFill>
      </dgm:spPr>
    </dgm:pt>
    <dgm:pt modelId="{1056541D-2A0A-4F99-83FB-FC2196546445}" type="pres">
      <dgm:prSet presAssocID="{EEBC3260-AE46-427B-8A0F-11C8B19BE2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E887CC5-7563-4EAA-A944-B3B180188F51}" type="pres">
      <dgm:prSet presAssocID="{036AA335-EBA0-4164-8AF3-C0C8F759AC89}" presName="Accent2" presStyleCnt="0"/>
      <dgm:spPr/>
    </dgm:pt>
    <dgm:pt modelId="{CAAB23CF-DD5E-44D3-A403-C1A7DAB8636B}" type="pres">
      <dgm:prSet presAssocID="{036AA335-EBA0-4164-8AF3-C0C8F759AC89}" presName="Accent" presStyleLbl="node1" presStyleIdx="1" presStyleCnt="3"/>
      <dgm:spPr>
        <a:solidFill>
          <a:srgbClr val="9E3039"/>
        </a:solidFill>
      </dgm:spPr>
    </dgm:pt>
    <dgm:pt modelId="{70F5AE24-0CE0-4FC7-8E56-B4394E558B6D}" type="pres">
      <dgm:prSet presAssocID="{036AA335-EBA0-4164-8AF3-C0C8F759AC8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B66B2869-2D79-488E-A676-072FFC39D1D3}" type="pres">
      <dgm:prSet presAssocID="{040A2EBC-F32A-404B-BFE6-6FEA280A7918}" presName="Accent3" presStyleCnt="0"/>
      <dgm:spPr/>
    </dgm:pt>
    <dgm:pt modelId="{D5DA3658-38F7-46FA-AAF5-84A4E8669422}" type="pres">
      <dgm:prSet presAssocID="{040A2EBC-F32A-404B-BFE6-6FEA280A7918}" presName="Accent" presStyleLbl="node1" presStyleIdx="2" presStyleCnt="3"/>
      <dgm:spPr>
        <a:solidFill>
          <a:srgbClr val="9E3039"/>
        </a:solidFill>
      </dgm:spPr>
    </dgm:pt>
    <dgm:pt modelId="{62CFF9CA-B234-4BDD-B3A8-119824A93DAE}" type="pres">
      <dgm:prSet presAssocID="{040A2EBC-F32A-404B-BFE6-6FEA280A791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6F934204-D27E-4B7E-9CF1-5555D01CE05E}" type="presOf" srcId="{036AA335-EBA0-4164-8AF3-C0C8F759AC89}" destId="{70F5AE24-0CE0-4FC7-8E56-B4394E558B6D}" srcOrd="0" destOrd="0" presId="urn:microsoft.com/office/officeart/2009/layout/CircleArrowProcess"/>
    <dgm:cxn modelId="{D30D0F39-8B03-45D8-ADF8-03C3E146E398}" srcId="{57D60186-7044-4B8F-96D4-F2D3F774E48C}" destId="{036AA335-EBA0-4164-8AF3-C0C8F759AC89}" srcOrd="1" destOrd="0" parTransId="{784F6846-D206-4B29-BBEF-DE81209E346A}" sibTransId="{A4363565-9058-461F-9333-A7B101D2365B}"/>
    <dgm:cxn modelId="{8DAB0F49-F433-480D-ACAB-3014A27590AE}" type="presOf" srcId="{040A2EBC-F32A-404B-BFE6-6FEA280A7918}" destId="{62CFF9CA-B234-4BDD-B3A8-119824A93DAE}" srcOrd="0" destOrd="0" presId="urn:microsoft.com/office/officeart/2009/layout/CircleArrowProcess"/>
    <dgm:cxn modelId="{735D814B-BA3C-4DBB-8A6A-F5EE78246D35}" srcId="{57D60186-7044-4B8F-96D4-F2D3F774E48C}" destId="{040A2EBC-F32A-404B-BFE6-6FEA280A7918}" srcOrd="2" destOrd="0" parTransId="{E5734320-8812-4CE2-96F5-3F66A0E91EDC}" sibTransId="{443BA5EA-477A-4905-989F-C86994122BEE}"/>
    <dgm:cxn modelId="{59480781-5113-4D01-BBF8-151EAA8CA888}" type="presOf" srcId="{EEBC3260-AE46-427B-8A0F-11C8B19BE2C7}" destId="{1056541D-2A0A-4F99-83FB-FC2196546445}" srcOrd="0" destOrd="0" presId="urn:microsoft.com/office/officeart/2009/layout/CircleArrowProcess"/>
    <dgm:cxn modelId="{DA659687-25D9-4BAA-AAF2-2154D6EB8188}" srcId="{57D60186-7044-4B8F-96D4-F2D3F774E48C}" destId="{EEBC3260-AE46-427B-8A0F-11C8B19BE2C7}" srcOrd="0" destOrd="0" parTransId="{07D5E22E-7D16-4467-AFA8-D84AF0F5A230}" sibTransId="{8DCB9023-934B-4E5C-8643-31F4329D2944}"/>
    <dgm:cxn modelId="{8CEB12B9-AF66-42FB-A06D-42177944C5D6}" type="presOf" srcId="{57D60186-7044-4B8F-96D4-F2D3F774E48C}" destId="{4AFE8DB8-FFBD-44E9-92B5-5891B49CCD81}" srcOrd="0" destOrd="0" presId="urn:microsoft.com/office/officeart/2009/layout/CircleArrowProcess"/>
    <dgm:cxn modelId="{6E9134F1-7171-46EA-81C0-F3124C436CC8}" type="presParOf" srcId="{4AFE8DB8-FFBD-44E9-92B5-5891B49CCD81}" destId="{E96876E8-86B2-4027-907E-ADA919E010A1}" srcOrd="0" destOrd="0" presId="urn:microsoft.com/office/officeart/2009/layout/CircleArrowProcess"/>
    <dgm:cxn modelId="{E23EC438-1D6B-461D-A40D-28696965AFB9}" type="presParOf" srcId="{E96876E8-86B2-4027-907E-ADA919E010A1}" destId="{24BD4468-0BBE-4571-9415-47FEB15057B6}" srcOrd="0" destOrd="0" presId="urn:microsoft.com/office/officeart/2009/layout/CircleArrowProcess"/>
    <dgm:cxn modelId="{DB9E614F-8AB0-4767-A3EF-DAC3F00C3322}" type="presParOf" srcId="{4AFE8DB8-FFBD-44E9-92B5-5891B49CCD81}" destId="{1056541D-2A0A-4F99-83FB-FC2196546445}" srcOrd="1" destOrd="0" presId="urn:microsoft.com/office/officeart/2009/layout/CircleArrowProcess"/>
    <dgm:cxn modelId="{88251740-0AA5-4012-B578-512DA42E2842}" type="presParOf" srcId="{4AFE8DB8-FFBD-44E9-92B5-5891B49CCD81}" destId="{BE887CC5-7563-4EAA-A944-B3B180188F51}" srcOrd="2" destOrd="0" presId="urn:microsoft.com/office/officeart/2009/layout/CircleArrowProcess"/>
    <dgm:cxn modelId="{19489359-D85F-4095-9D07-D9F0C76EF4D5}" type="presParOf" srcId="{BE887CC5-7563-4EAA-A944-B3B180188F51}" destId="{CAAB23CF-DD5E-44D3-A403-C1A7DAB8636B}" srcOrd="0" destOrd="0" presId="urn:microsoft.com/office/officeart/2009/layout/CircleArrowProcess"/>
    <dgm:cxn modelId="{6B02A41F-8111-4F79-AAE9-BE5D3F907781}" type="presParOf" srcId="{4AFE8DB8-FFBD-44E9-92B5-5891B49CCD81}" destId="{70F5AE24-0CE0-4FC7-8E56-B4394E558B6D}" srcOrd="3" destOrd="0" presId="urn:microsoft.com/office/officeart/2009/layout/CircleArrowProcess"/>
    <dgm:cxn modelId="{5C87009E-8977-4D4D-9EC9-F789DDD61353}" type="presParOf" srcId="{4AFE8DB8-FFBD-44E9-92B5-5891B49CCD81}" destId="{B66B2869-2D79-488E-A676-072FFC39D1D3}" srcOrd="4" destOrd="0" presId="urn:microsoft.com/office/officeart/2009/layout/CircleArrowProcess"/>
    <dgm:cxn modelId="{FF72EB0C-1C44-4525-B2F4-906B4478CA42}" type="presParOf" srcId="{B66B2869-2D79-488E-A676-072FFC39D1D3}" destId="{D5DA3658-38F7-46FA-AAF5-84A4E8669422}" srcOrd="0" destOrd="0" presId="urn:microsoft.com/office/officeart/2009/layout/CircleArrowProcess"/>
    <dgm:cxn modelId="{17DB478B-42AB-448C-8E14-10A32019911F}" type="presParOf" srcId="{4AFE8DB8-FFBD-44E9-92B5-5891B49CCD81}" destId="{62CFF9CA-B234-4BDD-B3A8-119824A93DA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799077-39D6-45A5-A3AF-BB37B05A008F}" type="doc">
      <dgm:prSet loTypeId="urn:microsoft.com/office/officeart/2005/8/layout/hierarchy1" loCatId="hierarchy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CE6C754-A699-4476-BDFF-31707E06F20F}">
      <dgm:prSet phldrT="[Text]"/>
      <dgm:spPr/>
      <dgm:t>
        <a:bodyPr/>
        <a:lstStyle/>
        <a:p>
          <a:r>
            <a:rPr lang="en-US" dirty="0"/>
            <a:t>Cohort Enrollment</a:t>
          </a:r>
        </a:p>
      </dgm:t>
    </dgm:pt>
    <dgm:pt modelId="{E6062F12-6CE5-428E-9F64-F2A3275A5C49}" type="parTrans" cxnId="{139BA325-C9AF-4D39-8AE4-A3E0FE4071A8}">
      <dgm:prSet/>
      <dgm:spPr/>
      <dgm:t>
        <a:bodyPr/>
        <a:lstStyle/>
        <a:p>
          <a:endParaRPr lang="en-US"/>
        </a:p>
      </dgm:t>
    </dgm:pt>
    <dgm:pt modelId="{902ADBFD-9F86-46A3-B514-704BFD9C92DB}" type="sibTrans" cxnId="{139BA325-C9AF-4D39-8AE4-A3E0FE4071A8}">
      <dgm:prSet/>
      <dgm:spPr/>
      <dgm:t>
        <a:bodyPr/>
        <a:lstStyle/>
        <a:p>
          <a:endParaRPr lang="en-US"/>
        </a:p>
      </dgm:t>
    </dgm:pt>
    <dgm:pt modelId="{C28F0825-986B-49F1-B22F-5DE0D31A4EF8}">
      <dgm:prSet phldrT="[Text]"/>
      <dgm:spPr/>
      <dgm:t>
        <a:bodyPr/>
        <a:lstStyle/>
        <a:p>
          <a:r>
            <a:rPr lang="en-US" dirty="0"/>
            <a:t>Small Group</a:t>
          </a:r>
        </a:p>
      </dgm:t>
    </dgm:pt>
    <dgm:pt modelId="{1A61BEDB-B6BD-42A5-909F-1B84B26FC3B0}" type="parTrans" cxnId="{062288F8-6E31-49CD-B2EE-87A592E04D34}">
      <dgm:prSet/>
      <dgm:spPr/>
      <dgm:t>
        <a:bodyPr/>
        <a:lstStyle/>
        <a:p>
          <a:endParaRPr lang="en-US"/>
        </a:p>
      </dgm:t>
    </dgm:pt>
    <dgm:pt modelId="{EA8CEFAA-30A0-4C56-B73A-670810B1A30F}" type="sibTrans" cxnId="{062288F8-6E31-49CD-B2EE-87A592E04D34}">
      <dgm:prSet/>
      <dgm:spPr/>
      <dgm:t>
        <a:bodyPr/>
        <a:lstStyle/>
        <a:p>
          <a:endParaRPr lang="en-US"/>
        </a:p>
      </dgm:t>
    </dgm:pt>
    <dgm:pt modelId="{AB29808B-0B68-4CFF-8121-68E6D5E12A7D}">
      <dgm:prSet phldrT="[Text]"/>
      <dgm:spPr/>
      <dgm:t>
        <a:bodyPr/>
        <a:lstStyle/>
        <a:p>
          <a:r>
            <a:rPr lang="en-US" dirty="0"/>
            <a:t>Waitlist</a:t>
          </a:r>
        </a:p>
      </dgm:t>
    </dgm:pt>
    <dgm:pt modelId="{EF0655BD-F265-48D6-B9A0-F9B4AABCC5AF}" type="parTrans" cxnId="{FC459DA9-6394-4FAD-982B-0F7DB18B3977}">
      <dgm:prSet/>
      <dgm:spPr/>
      <dgm:t>
        <a:bodyPr/>
        <a:lstStyle/>
        <a:p>
          <a:endParaRPr lang="en-US"/>
        </a:p>
      </dgm:t>
    </dgm:pt>
    <dgm:pt modelId="{D6858614-271E-45AE-B4C6-A685D92B309E}" type="sibTrans" cxnId="{FC459DA9-6394-4FAD-982B-0F7DB18B3977}">
      <dgm:prSet/>
      <dgm:spPr/>
      <dgm:t>
        <a:bodyPr/>
        <a:lstStyle/>
        <a:p>
          <a:endParaRPr lang="en-US"/>
        </a:p>
      </dgm:t>
    </dgm:pt>
    <dgm:pt modelId="{7AC1817D-7BA1-4C3A-B337-85FA58F40445}">
      <dgm:prSet phldrT="[Text]"/>
      <dgm:spPr/>
      <dgm:t>
        <a:bodyPr/>
        <a:lstStyle/>
        <a:p>
          <a:r>
            <a:rPr lang="en-US" dirty="0"/>
            <a:t>June 1</a:t>
          </a:r>
        </a:p>
      </dgm:t>
    </dgm:pt>
    <dgm:pt modelId="{7239E331-385E-45B3-9B1D-C0B513D804A5}" type="sibTrans" cxnId="{A0CDAF4A-1272-4648-86E9-8290A3E891EE}">
      <dgm:prSet/>
      <dgm:spPr/>
      <dgm:t>
        <a:bodyPr/>
        <a:lstStyle/>
        <a:p>
          <a:endParaRPr lang="en-US"/>
        </a:p>
      </dgm:t>
    </dgm:pt>
    <dgm:pt modelId="{27ED1B86-4206-4A3C-BDAA-D8EAD238A076}" type="parTrans" cxnId="{A0CDAF4A-1272-4648-86E9-8290A3E891EE}">
      <dgm:prSet/>
      <dgm:spPr/>
      <dgm:t>
        <a:bodyPr/>
        <a:lstStyle/>
        <a:p>
          <a:endParaRPr lang="en-US"/>
        </a:p>
      </dgm:t>
    </dgm:pt>
    <dgm:pt modelId="{12D8A8BD-50D6-4E1F-9525-FDE099BA77F7}" type="pres">
      <dgm:prSet presAssocID="{F7799077-39D6-45A5-A3AF-BB37B05A008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515778-8B4E-4D39-AD07-A135FB470A65}" type="pres">
      <dgm:prSet presAssocID="{7AC1817D-7BA1-4C3A-B337-85FA58F40445}" presName="hierRoot1" presStyleCnt="0"/>
      <dgm:spPr/>
    </dgm:pt>
    <dgm:pt modelId="{0944A7F3-E51B-411C-A960-67CCCADF1235}" type="pres">
      <dgm:prSet presAssocID="{7AC1817D-7BA1-4C3A-B337-85FA58F40445}" presName="composite" presStyleCnt="0"/>
      <dgm:spPr/>
    </dgm:pt>
    <dgm:pt modelId="{B4C4CFED-76D2-4A80-B96F-F473991CEC67}" type="pres">
      <dgm:prSet presAssocID="{7AC1817D-7BA1-4C3A-B337-85FA58F40445}" presName="background" presStyleLbl="node0" presStyleIdx="0" presStyleCnt="1"/>
      <dgm:spPr/>
    </dgm:pt>
    <dgm:pt modelId="{80ED426C-4C97-445F-BA94-949EDD661351}" type="pres">
      <dgm:prSet presAssocID="{7AC1817D-7BA1-4C3A-B337-85FA58F40445}" presName="text" presStyleLbl="fgAcc0" presStyleIdx="0" presStyleCnt="1" custLinFactY="-13539" custLinFactNeighborX="16114" custLinFactNeighborY="-100000">
        <dgm:presLayoutVars>
          <dgm:chPref val="3"/>
        </dgm:presLayoutVars>
      </dgm:prSet>
      <dgm:spPr/>
    </dgm:pt>
    <dgm:pt modelId="{7EB2EFB2-CA91-45E2-B125-A338D35DC208}" type="pres">
      <dgm:prSet presAssocID="{7AC1817D-7BA1-4C3A-B337-85FA58F40445}" presName="hierChild2" presStyleCnt="0"/>
      <dgm:spPr/>
    </dgm:pt>
    <dgm:pt modelId="{A8352537-DAFC-4341-AE2B-E8E5CF4150B3}" type="pres">
      <dgm:prSet presAssocID="{E6062F12-6CE5-428E-9F64-F2A3275A5C49}" presName="Name10" presStyleLbl="parChTrans1D2" presStyleIdx="0" presStyleCnt="3"/>
      <dgm:spPr/>
    </dgm:pt>
    <dgm:pt modelId="{71CD7F5B-8250-4F2A-8C27-A88EBAC2BDA8}" type="pres">
      <dgm:prSet presAssocID="{3CE6C754-A699-4476-BDFF-31707E06F20F}" presName="hierRoot2" presStyleCnt="0"/>
      <dgm:spPr/>
    </dgm:pt>
    <dgm:pt modelId="{292E2712-B847-4C85-A6B3-AC041CBF0E0C}" type="pres">
      <dgm:prSet presAssocID="{3CE6C754-A699-4476-BDFF-31707E06F20F}" presName="composite2" presStyleCnt="0"/>
      <dgm:spPr/>
    </dgm:pt>
    <dgm:pt modelId="{AD9AAB29-8945-4839-BB37-B24E74D6A5AC}" type="pres">
      <dgm:prSet presAssocID="{3CE6C754-A699-4476-BDFF-31707E06F20F}" presName="background2" presStyleLbl="node2" presStyleIdx="0" presStyleCnt="3"/>
      <dgm:spPr/>
    </dgm:pt>
    <dgm:pt modelId="{D00A6425-5075-4559-A823-FA5BA800EC5F}" type="pres">
      <dgm:prSet presAssocID="{3CE6C754-A699-4476-BDFF-31707E06F20F}" presName="text2" presStyleLbl="fgAcc2" presStyleIdx="0" presStyleCnt="3">
        <dgm:presLayoutVars>
          <dgm:chPref val="3"/>
        </dgm:presLayoutVars>
      </dgm:prSet>
      <dgm:spPr/>
    </dgm:pt>
    <dgm:pt modelId="{98508C5D-5E97-4C9F-860B-4678F33E7216}" type="pres">
      <dgm:prSet presAssocID="{3CE6C754-A699-4476-BDFF-31707E06F20F}" presName="hierChild3" presStyleCnt="0"/>
      <dgm:spPr/>
    </dgm:pt>
    <dgm:pt modelId="{FBB5C938-CF77-4D6F-99BF-937AA63F7944}" type="pres">
      <dgm:prSet presAssocID="{1A61BEDB-B6BD-42A5-909F-1B84B26FC3B0}" presName="Name10" presStyleLbl="parChTrans1D2" presStyleIdx="1" presStyleCnt="3"/>
      <dgm:spPr/>
    </dgm:pt>
    <dgm:pt modelId="{4DC78F7F-05CA-4AD3-848F-B52713BFF34A}" type="pres">
      <dgm:prSet presAssocID="{C28F0825-986B-49F1-B22F-5DE0D31A4EF8}" presName="hierRoot2" presStyleCnt="0"/>
      <dgm:spPr/>
    </dgm:pt>
    <dgm:pt modelId="{2D2AA22E-3D84-4FB9-9CF4-36D4390BF3F8}" type="pres">
      <dgm:prSet presAssocID="{C28F0825-986B-49F1-B22F-5DE0D31A4EF8}" presName="composite2" presStyleCnt="0"/>
      <dgm:spPr/>
    </dgm:pt>
    <dgm:pt modelId="{8644FF4E-C64A-4CAB-99EE-350412C1796D}" type="pres">
      <dgm:prSet presAssocID="{C28F0825-986B-49F1-B22F-5DE0D31A4EF8}" presName="background2" presStyleLbl="node2" presStyleIdx="1" presStyleCnt="3"/>
      <dgm:spPr/>
    </dgm:pt>
    <dgm:pt modelId="{FF3F39FE-51D9-45DB-A037-7701FE6FCB6C}" type="pres">
      <dgm:prSet presAssocID="{C28F0825-986B-49F1-B22F-5DE0D31A4EF8}" presName="text2" presStyleLbl="fgAcc2" presStyleIdx="1" presStyleCnt="3">
        <dgm:presLayoutVars>
          <dgm:chPref val="3"/>
        </dgm:presLayoutVars>
      </dgm:prSet>
      <dgm:spPr/>
    </dgm:pt>
    <dgm:pt modelId="{1541E50D-6873-443D-A5A9-630559F7C4BE}" type="pres">
      <dgm:prSet presAssocID="{C28F0825-986B-49F1-B22F-5DE0D31A4EF8}" presName="hierChild3" presStyleCnt="0"/>
      <dgm:spPr/>
    </dgm:pt>
    <dgm:pt modelId="{ABF39194-9209-4459-916D-8340B497504E}" type="pres">
      <dgm:prSet presAssocID="{EF0655BD-F265-48D6-B9A0-F9B4AABCC5AF}" presName="Name10" presStyleLbl="parChTrans1D2" presStyleIdx="2" presStyleCnt="3"/>
      <dgm:spPr/>
    </dgm:pt>
    <dgm:pt modelId="{8C68FE7C-6609-4125-A626-8004AFC9346D}" type="pres">
      <dgm:prSet presAssocID="{AB29808B-0B68-4CFF-8121-68E6D5E12A7D}" presName="hierRoot2" presStyleCnt="0"/>
      <dgm:spPr/>
    </dgm:pt>
    <dgm:pt modelId="{E565272C-E564-4B47-86F9-7696046FC92F}" type="pres">
      <dgm:prSet presAssocID="{AB29808B-0B68-4CFF-8121-68E6D5E12A7D}" presName="composite2" presStyleCnt="0"/>
      <dgm:spPr/>
    </dgm:pt>
    <dgm:pt modelId="{56B72DE7-0707-4B09-A395-BF3C72F49CD5}" type="pres">
      <dgm:prSet presAssocID="{AB29808B-0B68-4CFF-8121-68E6D5E12A7D}" presName="background2" presStyleLbl="node2" presStyleIdx="2" presStyleCnt="3"/>
      <dgm:spPr/>
    </dgm:pt>
    <dgm:pt modelId="{E8B12EF5-697C-4992-AA87-F2B72CD6B68E}" type="pres">
      <dgm:prSet presAssocID="{AB29808B-0B68-4CFF-8121-68E6D5E12A7D}" presName="text2" presStyleLbl="fgAcc2" presStyleIdx="2" presStyleCnt="3">
        <dgm:presLayoutVars>
          <dgm:chPref val="3"/>
        </dgm:presLayoutVars>
      </dgm:prSet>
      <dgm:spPr/>
    </dgm:pt>
    <dgm:pt modelId="{5C394996-671E-41A9-AD03-9AA63C759C7E}" type="pres">
      <dgm:prSet presAssocID="{AB29808B-0B68-4CFF-8121-68E6D5E12A7D}" presName="hierChild3" presStyleCnt="0"/>
      <dgm:spPr/>
    </dgm:pt>
  </dgm:ptLst>
  <dgm:cxnLst>
    <dgm:cxn modelId="{DD8F560F-172D-4F80-88D8-F14DE6B02578}" type="presOf" srcId="{7AC1817D-7BA1-4C3A-B337-85FA58F40445}" destId="{80ED426C-4C97-445F-BA94-949EDD661351}" srcOrd="0" destOrd="0" presId="urn:microsoft.com/office/officeart/2005/8/layout/hierarchy1"/>
    <dgm:cxn modelId="{7BC83D1F-E320-4F72-98DE-4B27AA23D835}" type="presOf" srcId="{C28F0825-986B-49F1-B22F-5DE0D31A4EF8}" destId="{FF3F39FE-51D9-45DB-A037-7701FE6FCB6C}" srcOrd="0" destOrd="0" presId="urn:microsoft.com/office/officeart/2005/8/layout/hierarchy1"/>
    <dgm:cxn modelId="{139BA325-C9AF-4D39-8AE4-A3E0FE4071A8}" srcId="{7AC1817D-7BA1-4C3A-B337-85FA58F40445}" destId="{3CE6C754-A699-4476-BDFF-31707E06F20F}" srcOrd="0" destOrd="0" parTransId="{E6062F12-6CE5-428E-9F64-F2A3275A5C49}" sibTransId="{902ADBFD-9F86-46A3-B514-704BFD9C92DB}"/>
    <dgm:cxn modelId="{2EEF7C35-E305-4523-8480-06BB594D4DC8}" type="presOf" srcId="{EF0655BD-F265-48D6-B9A0-F9B4AABCC5AF}" destId="{ABF39194-9209-4459-916D-8340B497504E}" srcOrd="0" destOrd="0" presId="urn:microsoft.com/office/officeart/2005/8/layout/hierarchy1"/>
    <dgm:cxn modelId="{38C47A3B-F3C9-4EE2-98E3-2D89E6417FE6}" type="presOf" srcId="{1A61BEDB-B6BD-42A5-909F-1B84B26FC3B0}" destId="{FBB5C938-CF77-4D6F-99BF-937AA63F7944}" srcOrd="0" destOrd="0" presId="urn:microsoft.com/office/officeart/2005/8/layout/hierarchy1"/>
    <dgm:cxn modelId="{7F6C893F-2841-4383-9229-BA59050029C1}" type="presOf" srcId="{E6062F12-6CE5-428E-9F64-F2A3275A5C49}" destId="{A8352537-DAFC-4341-AE2B-E8E5CF4150B3}" srcOrd="0" destOrd="0" presId="urn:microsoft.com/office/officeart/2005/8/layout/hierarchy1"/>
    <dgm:cxn modelId="{A0CDAF4A-1272-4648-86E9-8290A3E891EE}" srcId="{F7799077-39D6-45A5-A3AF-BB37B05A008F}" destId="{7AC1817D-7BA1-4C3A-B337-85FA58F40445}" srcOrd="0" destOrd="0" parTransId="{27ED1B86-4206-4A3C-BDAA-D8EAD238A076}" sibTransId="{7239E331-385E-45B3-9B1D-C0B513D804A5}"/>
    <dgm:cxn modelId="{887BDA91-A102-402A-9564-F5D9A727465A}" type="presOf" srcId="{AB29808B-0B68-4CFF-8121-68E6D5E12A7D}" destId="{E8B12EF5-697C-4992-AA87-F2B72CD6B68E}" srcOrd="0" destOrd="0" presId="urn:microsoft.com/office/officeart/2005/8/layout/hierarchy1"/>
    <dgm:cxn modelId="{FC459DA9-6394-4FAD-982B-0F7DB18B3977}" srcId="{7AC1817D-7BA1-4C3A-B337-85FA58F40445}" destId="{AB29808B-0B68-4CFF-8121-68E6D5E12A7D}" srcOrd="2" destOrd="0" parTransId="{EF0655BD-F265-48D6-B9A0-F9B4AABCC5AF}" sibTransId="{D6858614-271E-45AE-B4C6-A685D92B309E}"/>
    <dgm:cxn modelId="{A8006DAB-DC13-466C-BD2C-70076FEE5E1C}" type="presOf" srcId="{F7799077-39D6-45A5-A3AF-BB37B05A008F}" destId="{12D8A8BD-50D6-4E1F-9525-FDE099BA77F7}" srcOrd="0" destOrd="0" presId="urn:microsoft.com/office/officeart/2005/8/layout/hierarchy1"/>
    <dgm:cxn modelId="{17E3C9E7-25A1-4CCE-B6D2-8662F6B4847D}" type="presOf" srcId="{3CE6C754-A699-4476-BDFF-31707E06F20F}" destId="{D00A6425-5075-4559-A823-FA5BA800EC5F}" srcOrd="0" destOrd="0" presId="urn:microsoft.com/office/officeart/2005/8/layout/hierarchy1"/>
    <dgm:cxn modelId="{062288F8-6E31-49CD-B2EE-87A592E04D34}" srcId="{7AC1817D-7BA1-4C3A-B337-85FA58F40445}" destId="{C28F0825-986B-49F1-B22F-5DE0D31A4EF8}" srcOrd="1" destOrd="0" parTransId="{1A61BEDB-B6BD-42A5-909F-1B84B26FC3B0}" sibTransId="{EA8CEFAA-30A0-4C56-B73A-670810B1A30F}"/>
    <dgm:cxn modelId="{D2E7B2AE-916E-48B7-8FDF-FBE8C39E166C}" type="presParOf" srcId="{12D8A8BD-50D6-4E1F-9525-FDE099BA77F7}" destId="{1F515778-8B4E-4D39-AD07-A135FB470A65}" srcOrd="0" destOrd="0" presId="urn:microsoft.com/office/officeart/2005/8/layout/hierarchy1"/>
    <dgm:cxn modelId="{A6289C04-B37C-42A8-A3D9-A4D2F3A23F99}" type="presParOf" srcId="{1F515778-8B4E-4D39-AD07-A135FB470A65}" destId="{0944A7F3-E51B-411C-A960-67CCCADF1235}" srcOrd="0" destOrd="0" presId="urn:microsoft.com/office/officeart/2005/8/layout/hierarchy1"/>
    <dgm:cxn modelId="{2B2C99A2-DFE5-4F4A-9FA6-DFA232E77110}" type="presParOf" srcId="{0944A7F3-E51B-411C-A960-67CCCADF1235}" destId="{B4C4CFED-76D2-4A80-B96F-F473991CEC67}" srcOrd="0" destOrd="0" presId="urn:microsoft.com/office/officeart/2005/8/layout/hierarchy1"/>
    <dgm:cxn modelId="{33F8F171-F29C-4805-A3C7-55D9D5D6FC9E}" type="presParOf" srcId="{0944A7F3-E51B-411C-A960-67CCCADF1235}" destId="{80ED426C-4C97-445F-BA94-949EDD661351}" srcOrd="1" destOrd="0" presId="urn:microsoft.com/office/officeart/2005/8/layout/hierarchy1"/>
    <dgm:cxn modelId="{5348E113-3103-4556-91FB-0E026D625784}" type="presParOf" srcId="{1F515778-8B4E-4D39-AD07-A135FB470A65}" destId="{7EB2EFB2-CA91-45E2-B125-A338D35DC208}" srcOrd="1" destOrd="0" presId="urn:microsoft.com/office/officeart/2005/8/layout/hierarchy1"/>
    <dgm:cxn modelId="{BDED1D02-E041-4AE8-BEC2-DF692448EBCB}" type="presParOf" srcId="{7EB2EFB2-CA91-45E2-B125-A338D35DC208}" destId="{A8352537-DAFC-4341-AE2B-E8E5CF4150B3}" srcOrd="0" destOrd="0" presId="urn:microsoft.com/office/officeart/2005/8/layout/hierarchy1"/>
    <dgm:cxn modelId="{660B04EC-977C-4406-A561-E32EC2A3AD8A}" type="presParOf" srcId="{7EB2EFB2-CA91-45E2-B125-A338D35DC208}" destId="{71CD7F5B-8250-4F2A-8C27-A88EBAC2BDA8}" srcOrd="1" destOrd="0" presId="urn:microsoft.com/office/officeart/2005/8/layout/hierarchy1"/>
    <dgm:cxn modelId="{D1BEFFB7-D011-4AF4-9C42-B054794FD6B1}" type="presParOf" srcId="{71CD7F5B-8250-4F2A-8C27-A88EBAC2BDA8}" destId="{292E2712-B847-4C85-A6B3-AC041CBF0E0C}" srcOrd="0" destOrd="0" presId="urn:microsoft.com/office/officeart/2005/8/layout/hierarchy1"/>
    <dgm:cxn modelId="{7D7411B4-E09F-43F5-BB24-98173C73BAF5}" type="presParOf" srcId="{292E2712-B847-4C85-A6B3-AC041CBF0E0C}" destId="{AD9AAB29-8945-4839-BB37-B24E74D6A5AC}" srcOrd="0" destOrd="0" presId="urn:microsoft.com/office/officeart/2005/8/layout/hierarchy1"/>
    <dgm:cxn modelId="{B854E1DA-3055-4E48-9A57-E3F0391BA827}" type="presParOf" srcId="{292E2712-B847-4C85-A6B3-AC041CBF0E0C}" destId="{D00A6425-5075-4559-A823-FA5BA800EC5F}" srcOrd="1" destOrd="0" presId="urn:microsoft.com/office/officeart/2005/8/layout/hierarchy1"/>
    <dgm:cxn modelId="{37727410-241E-456C-B88E-1509A94C8105}" type="presParOf" srcId="{71CD7F5B-8250-4F2A-8C27-A88EBAC2BDA8}" destId="{98508C5D-5E97-4C9F-860B-4678F33E7216}" srcOrd="1" destOrd="0" presId="urn:microsoft.com/office/officeart/2005/8/layout/hierarchy1"/>
    <dgm:cxn modelId="{03BE145B-D80E-44E5-9CB3-54219FBB827F}" type="presParOf" srcId="{7EB2EFB2-CA91-45E2-B125-A338D35DC208}" destId="{FBB5C938-CF77-4D6F-99BF-937AA63F7944}" srcOrd="2" destOrd="0" presId="urn:microsoft.com/office/officeart/2005/8/layout/hierarchy1"/>
    <dgm:cxn modelId="{28C0D9BB-82CD-456B-9DAA-A2E92BFCAF46}" type="presParOf" srcId="{7EB2EFB2-CA91-45E2-B125-A338D35DC208}" destId="{4DC78F7F-05CA-4AD3-848F-B52713BFF34A}" srcOrd="3" destOrd="0" presId="urn:microsoft.com/office/officeart/2005/8/layout/hierarchy1"/>
    <dgm:cxn modelId="{F7560E70-C1EB-48B1-927C-F301549BBF32}" type="presParOf" srcId="{4DC78F7F-05CA-4AD3-848F-B52713BFF34A}" destId="{2D2AA22E-3D84-4FB9-9CF4-36D4390BF3F8}" srcOrd="0" destOrd="0" presId="urn:microsoft.com/office/officeart/2005/8/layout/hierarchy1"/>
    <dgm:cxn modelId="{C7A6569E-7488-41D4-B66A-2E97B24C436C}" type="presParOf" srcId="{2D2AA22E-3D84-4FB9-9CF4-36D4390BF3F8}" destId="{8644FF4E-C64A-4CAB-99EE-350412C1796D}" srcOrd="0" destOrd="0" presId="urn:microsoft.com/office/officeart/2005/8/layout/hierarchy1"/>
    <dgm:cxn modelId="{CC3D185D-CC93-4C0D-AA09-84E68C0DA74B}" type="presParOf" srcId="{2D2AA22E-3D84-4FB9-9CF4-36D4390BF3F8}" destId="{FF3F39FE-51D9-45DB-A037-7701FE6FCB6C}" srcOrd="1" destOrd="0" presId="urn:microsoft.com/office/officeart/2005/8/layout/hierarchy1"/>
    <dgm:cxn modelId="{EF97264E-B61A-4F0C-A935-C1D3A6D94B24}" type="presParOf" srcId="{4DC78F7F-05CA-4AD3-848F-B52713BFF34A}" destId="{1541E50D-6873-443D-A5A9-630559F7C4BE}" srcOrd="1" destOrd="0" presId="urn:microsoft.com/office/officeart/2005/8/layout/hierarchy1"/>
    <dgm:cxn modelId="{1D789801-86B0-49A4-85D5-9EE0FB1BA017}" type="presParOf" srcId="{7EB2EFB2-CA91-45E2-B125-A338D35DC208}" destId="{ABF39194-9209-4459-916D-8340B497504E}" srcOrd="4" destOrd="0" presId="urn:microsoft.com/office/officeart/2005/8/layout/hierarchy1"/>
    <dgm:cxn modelId="{C56EA874-689C-476B-9728-C29A428EFE09}" type="presParOf" srcId="{7EB2EFB2-CA91-45E2-B125-A338D35DC208}" destId="{8C68FE7C-6609-4125-A626-8004AFC9346D}" srcOrd="5" destOrd="0" presId="urn:microsoft.com/office/officeart/2005/8/layout/hierarchy1"/>
    <dgm:cxn modelId="{FC9AC4B8-1951-4D8E-89CF-00B3CEDA91D8}" type="presParOf" srcId="{8C68FE7C-6609-4125-A626-8004AFC9346D}" destId="{E565272C-E564-4B47-86F9-7696046FC92F}" srcOrd="0" destOrd="0" presId="urn:microsoft.com/office/officeart/2005/8/layout/hierarchy1"/>
    <dgm:cxn modelId="{C163A9BD-7E18-4845-B056-1949140DF988}" type="presParOf" srcId="{E565272C-E564-4B47-86F9-7696046FC92F}" destId="{56B72DE7-0707-4B09-A395-BF3C72F49CD5}" srcOrd="0" destOrd="0" presId="urn:microsoft.com/office/officeart/2005/8/layout/hierarchy1"/>
    <dgm:cxn modelId="{114813A8-CFD7-4C2D-A06E-495219A298BF}" type="presParOf" srcId="{E565272C-E564-4B47-86F9-7696046FC92F}" destId="{E8B12EF5-697C-4992-AA87-F2B72CD6B68E}" srcOrd="1" destOrd="0" presId="urn:microsoft.com/office/officeart/2005/8/layout/hierarchy1"/>
    <dgm:cxn modelId="{0D3EC98F-9422-40BC-BFBA-7E812D05DAD9}" type="presParOf" srcId="{8C68FE7C-6609-4125-A626-8004AFC9346D}" destId="{5C394996-671E-41A9-AD03-9AA63C759C7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799077-39D6-45A5-A3AF-BB37B05A008F}" type="doc">
      <dgm:prSet loTypeId="urn:microsoft.com/office/officeart/2005/8/layout/hierarchy1" loCatId="hierarchy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B29808B-0B68-4CFF-8121-68E6D5E12A7D}">
      <dgm:prSet phldrT="[Text]"/>
      <dgm:spPr/>
      <dgm:t>
        <a:bodyPr/>
        <a:lstStyle/>
        <a:p>
          <a:r>
            <a:rPr lang="en-US" dirty="0"/>
            <a:t>Waitlist</a:t>
          </a:r>
        </a:p>
      </dgm:t>
    </dgm:pt>
    <dgm:pt modelId="{EF0655BD-F265-48D6-B9A0-F9B4AABCC5AF}" type="parTrans" cxnId="{FC459DA9-6394-4FAD-982B-0F7DB18B3977}">
      <dgm:prSet/>
      <dgm:spPr/>
      <dgm:t>
        <a:bodyPr/>
        <a:lstStyle/>
        <a:p>
          <a:endParaRPr lang="en-US"/>
        </a:p>
      </dgm:t>
    </dgm:pt>
    <dgm:pt modelId="{D6858614-271E-45AE-B4C6-A685D92B309E}" type="sibTrans" cxnId="{FC459DA9-6394-4FAD-982B-0F7DB18B3977}">
      <dgm:prSet/>
      <dgm:spPr/>
      <dgm:t>
        <a:bodyPr/>
        <a:lstStyle/>
        <a:p>
          <a:endParaRPr lang="en-US"/>
        </a:p>
      </dgm:t>
    </dgm:pt>
    <dgm:pt modelId="{7AC1817D-7BA1-4C3A-B337-85FA58F40445}">
      <dgm:prSet phldrT="[Text]"/>
      <dgm:spPr/>
      <dgm:t>
        <a:bodyPr/>
        <a:lstStyle/>
        <a:p>
          <a:r>
            <a:rPr lang="en-US" dirty="0"/>
            <a:t>September 5</a:t>
          </a:r>
        </a:p>
      </dgm:t>
    </dgm:pt>
    <dgm:pt modelId="{7239E331-385E-45B3-9B1D-C0B513D804A5}" type="sibTrans" cxnId="{A0CDAF4A-1272-4648-86E9-8290A3E891EE}">
      <dgm:prSet/>
      <dgm:spPr/>
      <dgm:t>
        <a:bodyPr/>
        <a:lstStyle/>
        <a:p>
          <a:endParaRPr lang="en-US"/>
        </a:p>
      </dgm:t>
    </dgm:pt>
    <dgm:pt modelId="{27ED1B86-4206-4A3C-BDAA-D8EAD238A076}" type="parTrans" cxnId="{A0CDAF4A-1272-4648-86E9-8290A3E891EE}">
      <dgm:prSet/>
      <dgm:spPr/>
      <dgm:t>
        <a:bodyPr/>
        <a:lstStyle/>
        <a:p>
          <a:endParaRPr lang="en-US"/>
        </a:p>
      </dgm:t>
    </dgm:pt>
    <dgm:pt modelId="{A3E0B118-2306-4A95-B53A-17A044800F3A}">
      <dgm:prSet phldrT="[Text]"/>
      <dgm:spPr/>
      <dgm:t>
        <a:bodyPr/>
        <a:lstStyle/>
        <a:p>
          <a:r>
            <a:rPr lang="en-US" dirty="0"/>
            <a:t>One on one Coaching</a:t>
          </a:r>
        </a:p>
      </dgm:t>
    </dgm:pt>
    <dgm:pt modelId="{BBD2E0A8-F2A6-4B30-BE91-CBCBBD08274A}" type="parTrans" cxnId="{D73D8D9D-BC5E-415D-9063-918A7599EDD7}">
      <dgm:prSet/>
      <dgm:spPr/>
      <dgm:t>
        <a:bodyPr/>
        <a:lstStyle/>
        <a:p>
          <a:endParaRPr lang="en-US"/>
        </a:p>
      </dgm:t>
    </dgm:pt>
    <dgm:pt modelId="{E85BB557-A7F6-4F79-A500-80051BC2E4DA}" type="sibTrans" cxnId="{D73D8D9D-BC5E-415D-9063-918A7599EDD7}">
      <dgm:prSet/>
      <dgm:spPr/>
      <dgm:t>
        <a:bodyPr/>
        <a:lstStyle/>
        <a:p>
          <a:endParaRPr lang="en-US"/>
        </a:p>
      </dgm:t>
    </dgm:pt>
    <dgm:pt modelId="{12D8A8BD-50D6-4E1F-9525-FDE099BA77F7}" type="pres">
      <dgm:prSet presAssocID="{F7799077-39D6-45A5-A3AF-BB37B05A008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515778-8B4E-4D39-AD07-A135FB470A65}" type="pres">
      <dgm:prSet presAssocID="{7AC1817D-7BA1-4C3A-B337-85FA58F40445}" presName="hierRoot1" presStyleCnt="0"/>
      <dgm:spPr/>
    </dgm:pt>
    <dgm:pt modelId="{0944A7F3-E51B-411C-A960-67CCCADF1235}" type="pres">
      <dgm:prSet presAssocID="{7AC1817D-7BA1-4C3A-B337-85FA58F40445}" presName="composite" presStyleCnt="0"/>
      <dgm:spPr/>
    </dgm:pt>
    <dgm:pt modelId="{B4C4CFED-76D2-4A80-B96F-F473991CEC67}" type="pres">
      <dgm:prSet presAssocID="{7AC1817D-7BA1-4C3A-B337-85FA58F40445}" presName="background" presStyleLbl="node0" presStyleIdx="0" presStyleCnt="1"/>
      <dgm:spPr/>
    </dgm:pt>
    <dgm:pt modelId="{80ED426C-4C97-445F-BA94-949EDD661351}" type="pres">
      <dgm:prSet presAssocID="{7AC1817D-7BA1-4C3A-B337-85FA58F40445}" presName="text" presStyleLbl="fgAcc0" presStyleIdx="0" presStyleCnt="1">
        <dgm:presLayoutVars>
          <dgm:chPref val="3"/>
        </dgm:presLayoutVars>
      </dgm:prSet>
      <dgm:spPr/>
    </dgm:pt>
    <dgm:pt modelId="{7EB2EFB2-CA91-45E2-B125-A338D35DC208}" type="pres">
      <dgm:prSet presAssocID="{7AC1817D-7BA1-4C3A-B337-85FA58F40445}" presName="hierChild2" presStyleCnt="0"/>
      <dgm:spPr/>
    </dgm:pt>
    <dgm:pt modelId="{0A25A41D-F2D6-40AD-9F36-52A631B36FA2}" type="pres">
      <dgm:prSet presAssocID="{BBD2E0A8-F2A6-4B30-BE91-CBCBBD08274A}" presName="Name10" presStyleLbl="parChTrans1D2" presStyleIdx="0" presStyleCnt="2"/>
      <dgm:spPr/>
    </dgm:pt>
    <dgm:pt modelId="{F85508F9-87A8-43B5-BA83-24EA505D57D6}" type="pres">
      <dgm:prSet presAssocID="{A3E0B118-2306-4A95-B53A-17A044800F3A}" presName="hierRoot2" presStyleCnt="0"/>
      <dgm:spPr/>
    </dgm:pt>
    <dgm:pt modelId="{E78DB309-AF91-41B8-A8F9-89610B640B87}" type="pres">
      <dgm:prSet presAssocID="{A3E0B118-2306-4A95-B53A-17A044800F3A}" presName="composite2" presStyleCnt="0"/>
      <dgm:spPr/>
    </dgm:pt>
    <dgm:pt modelId="{E1C433A7-7835-432E-82E4-EC4DC3CEFA06}" type="pres">
      <dgm:prSet presAssocID="{A3E0B118-2306-4A95-B53A-17A044800F3A}" presName="background2" presStyleLbl="node2" presStyleIdx="0" presStyleCnt="2"/>
      <dgm:spPr/>
    </dgm:pt>
    <dgm:pt modelId="{08BC4D28-84BA-4E62-BACF-A04150EA84AE}" type="pres">
      <dgm:prSet presAssocID="{A3E0B118-2306-4A95-B53A-17A044800F3A}" presName="text2" presStyleLbl="fgAcc2" presStyleIdx="0" presStyleCnt="2">
        <dgm:presLayoutVars>
          <dgm:chPref val="3"/>
        </dgm:presLayoutVars>
      </dgm:prSet>
      <dgm:spPr/>
    </dgm:pt>
    <dgm:pt modelId="{6A3748DA-0E7B-4C18-97D7-3ADEF3977249}" type="pres">
      <dgm:prSet presAssocID="{A3E0B118-2306-4A95-B53A-17A044800F3A}" presName="hierChild3" presStyleCnt="0"/>
      <dgm:spPr/>
    </dgm:pt>
    <dgm:pt modelId="{ABF39194-9209-4459-916D-8340B497504E}" type="pres">
      <dgm:prSet presAssocID="{EF0655BD-F265-48D6-B9A0-F9B4AABCC5AF}" presName="Name10" presStyleLbl="parChTrans1D2" presStyleIdx="1" presStyleCnt="2"/>
      <dgm:spPr/>
    </dgm:pt>
    <dgm:pt modelId="{8C68FE7C-6609-4125-A626-8004AFC9346D}" type="pres">
      <dgm:prSet presAssocID="{AB29808B-0B68-4CFF-8121-68E6D5E12A7D}" presName="hierRoot2" presStyleCnt="0"/>
      <dgm:spPr/>
    </dgm:pt>
    <dgm:pt modelId="{E565272C-E564-4B47-86F9-7696046FC92F}" type="pres">
      <dgm:prSet presAssocID="{AB29808B-0B68-4CFF-8121-68E6D5E12A7D}" presName="composite2" presStyleCnt="0"/>
      <dgm:spPr/>
    </dgm:pt>
    <dgm:pt modelId="{56B72DE7-0707-4B09-A395-BF3C72F49CD5}" type="pres">
      <dgm:prSet presAssocID="{AB29808B-0B68-4CFF-8121-68E6D5E12A7D}" presName="background2" presStyleLbl="node2" presStyleIdx="1" presStyleCnt="2"/>
      <dgm:spPr/>
    </dgm:pt>
    <dgm:pt modelId="{E8B12EF5-697C-4992-AA87-F2B72CD6B68E}" type="pres">
      <dgm:prSet presAssocID="{AB29808B-0B68-4CFF-8121-68E6D5E12A7D}" presName="text2" presStyleLbl="fgAcc2" presStyleIdx="1" presStyleCnt="2">
        <dgm:presLayoutVars>
          <dgm:chPref val="3"/>
        </dgm:presLayoutVars>
      </dgm:prSet>
      <dgm:spPr/>
    </dgm:pt>
    <dgm:pt modelId="{5C394996-671E-41A9-AD03-9AA63C759C7E}" type="pres">
      <dgm:prSet presAssocID="{AB29808B-0B68-4CFF-8121-68E6D5E12A7D}" presName="hierChild3" presStyleCnt="0"/>
      <dgm:spPr/>
    </dgm:pt>
  </dgm:ptLst>
  <dgm:cxnLst>
    <dgm:cxn modelId="{DD8F560F-172D-4F80-88D8-F14DE6B02578}" type="presOf" srcId="{7AC1817D-7BA1-4C3A-B337-85FA58F40445}" destId="{80ED426C-4C97-445F-BA94-949EDD661351}" srcOrd="0" destOrd="0" presId="urn:microsoft.com/office/officeart/2005/8/layout/hierarchy1"/>
    <dgm:cxn modelId="{2EEF7C35-E305-4523-8480-06BB594D4DC8}" type="presOf" srcId="{EF0655BD-F265-48D6-B9A0-F9B4AABCC5AF}" destId="{ABF39194-9209-4459-916D-8340B497504E}" srcOrd="0" destOrd="0" presId="urn:microsoft.com/office/officeart/2005/8/layout/hierarchy1"/>
    <dgm:cxn modelId="{A0CDAF4A-1272-4648-86E9-8290A3E891EE}" srcId="{F7799077-39D6-45A5-A3AF-BB37B05A008F}" destId="{7AC1817D-7BA1-4C3A-B337-85FA58F40445}" srcOrd="0" destOrd="0" parTransId="{27ED1B86-4206-4A3C-BDAA-D8EAD238A076}" sibTransId="{7239E331-385E-45B3-9B1D-C0B513D804A5}"/>
    <dgm:cxn modelId="{AA46B982-988A-4A7B-BF02-66BFD6B1DBDC}" type="presOf" srcId="{A3E0B118-2306-4A95-B53A-17A044800F3A}" destId="{08BC4D28-84BA-4E62-BACF-A04150EA84AE}" srcOrd="0" destOrd="0" presId="urn:microsoft.com/office/officeart/2005/8/layout/hierarchy1"/>
    <dgm:cxn modelId="{887BDA91-A102-402A-9564-F5D9A727465A}" type="presOf" srcId="{AB29808B-0B68-4CFF-8121-68E6D5E12A7D}" destId="{E8B12EF5-697C-4992-AA87-F2B72CD6B68E}" srcOrd="0" destOrd="0" presId="urn:microsoft.com/office/officeart/2005/8/layout/hierarchy1"/>
    <dgm:cxn modelId="{D73D8D9D-BC5E-415D-9063-918A7599EDD7}" srcId="{7AC1817D-7BA1-4C3A-B337-85FA58F40445}" destId="{A3E0B118-2306-4A95-B53A-17A044800F3A}" srcOrd="0" destOrd="0" parTransId="{BBD2E0A8-F2A6-4B30-BE91-CBCBBD08274A}" sibTransId="{E85BB557-A7F6-4F79-A500-80051BC2E4DA}"/>
    <dgm:cxn modelId="{FC459DA9-6394-4FAD-982B-0F7DB18B3977}" srcId="{7AC1817D-7BA1-4C3A-B337-85FA58F40445}" destId="{AB29808B-0B68-4CFF-8121-68E6D5E12A7D}" srcOrd="1" destOrd="0" parTransId="{EF0655BD-F265-48D6-B9A0-F9B4AABCC5AF}" sibTransId="{D6858614-271E-45AE-B4C6-A685D92B309E}"/>
    <dgm:cxn modelId="{A8006DAB-DC13-466C-BD2C-70076FEE5E1C}" type="presOf" srcId="{F7799077-39D6-45A5-A3AF-BB37B05A008F}" destId="{12D8A8BD-50D6-4E1F-9525-FDE099BA77F7}" srcOrd="0" destOrd="0" presId="urn:microsoft.com/office/officeart/2005/8/layout/hierarchy1"/>
    <dgm:cxn modelId="{97C53AD2-D29D-4418-8767-90F145CEA1AD}" type="presOf" srcId="{BBD2E0A8-F2A6-4B30-BE91-CBCBBD08274A}" destId="{0A25A41D-F2D6-40AD-9F36-52A631B36FA2}" srcOrd="0" destOrd="0" presId="urn:microsoft.com/office/officeart/2005/8/layout/hierarchy1"/>
    <dgm:cxn modelId="{D2E7B2AE-916E-48B7-8FDF-FBE8C39E166C}" type="presParOf" srcId="{12D8A8BD-50D6-4E1F-9525-FDE099BA77F7}" destId="{1F515778-8B4E-4D39-AD07-A135FB470A65}" srcOrd="0" destOrd="0" presId="urn:microsoft.com/office/officeart/2005/8/layout/hierarchy1"/>
    <dgm:cxn modelId="{A6289C04-B37C-42A8-A3D9-A4D2F3A23F99}" type="presParOf" srcId="{1F515778-8B4E-4D39-AD07-A135FB470A65}" destId="{0944A7F3-E51B-411C-A960-67CCCADF1235}" srcOrd="0" destOrd="0" presId="urn:microsoft.com/office/officeart/2005/8/layout/hierarchy1"/>
    <dgm:cxn modelId="{2B2C99A2-DFE5-4F4A-9FA6-DFA232E77110}" type="presParOf" srcId="{0944A7F3-E51B-411C-A960-67CCCADF1235}" destId="{B4C4CFED-76D2-4A80-B96F-F473991CEC67}" srcOrd="0" destOrd="0" presId="urn:microsoft.com/office/officeart/2005/8/layout/hierarchy1"/>
    <dgm:cxn modelId="{33F8F171-F29C-4805-A3C7-55D9D5D6FC9E}" type="presParOf" srcId="{0944A7F3-E51B-411C-A960-67CCCADF1235}" destId="{80ED426C-4C97-445F-BA94-949EDD661351}" srcOrd="1" destOrd="0" presId="urn:microsoft.com/office/officeart/2005/8/layout/hierarchy1"/>
    <dgm:cxn modelId="{5348E113-3103-4556-91FB-0E026D625784}" type="presParOf" srcId="{1F515778-8B4E-4D39-AD07-A135FB470A65}" destId="{7EB2EFB2-CA91-45E2-B125-A338D35DC208}" srcOrd="1" destOrd="0" presId="urn:microsoft.com/office/officeart/2005/8/layout/hierarchy1"/>
    <dgm:cxn modelId="{70C3088A-F510-4938-9544-9AF1CEAE3B66}" type="presParOf" srcId="{7EB2EFB2-CA91-45E2-B125-A338D35DC208}" destId="{0A25A41D-F2D6-40AD-9F36-52A631B36FA2}" srcOrd="0" destOrd="0" presId="urn:microsoft.com/office/officeart/2005/8/layout/hierarchy1"/>
    <dgm:cxn modelId="{450CF271-8A17-433D-A70B-AE0BBE2605C1}" type="presParOf" srcId="{7EB2EFB2-CA91-45E2-B125-A338D35DC208}" destId="{F85508F9-87A8-43B5-BA83-24EA505D57D6}" srcOrd="1" destOrd="0" presId="urn:microsoft.com/office/officeart/2005/8/layout/hierarchy1"/>
    <dgm:cxn modelId="{D3FB3371-47D6-4E0D-8E91-44522561DF3C}" type="presParOf" srcId="{F85508F9-87A8-43B5-BA83-24EA505D57D6}" destId="{E78DB309-AF91-41B8-A8F9-89610B640B87}" srcOrd="0" destOrd="0" presId="urn:microsoft.com/office/officeart/2005/8/layout/hierarchy1"/>
    <dgm:cxn modelId="{CFC21B6C-7C60-44CA-BB3F-1856A22BE335}" type="presParOf" srcId="{E78DB309-AF91-41B8-A8F9-89610B640B87}" destId="{E1C433A7-7835-432E-82E4-EC4DC3CEFA06}" srcOrd="0" destOrd="0" presId="urn:microsoft.com/office/officeart/2005/8/layout/hierarchy1"/>
    <dgm:cxn modelId="{0238E125-A236-47FD-A70D-3C48BDF8F40E}" type="presParOf" srcId="{E78DB309-AF91-41B8-A8F9-89610B640B87}" destId="{08BC4D28-84BA-4E62-BACF-A04150EA84AE}" srcOrd="1" destOrd="0" presId="urn:microsoft.com/office/officeart/2005/8/layout/hierarchy1"/>
    <dgm:cxn modelId="{D5FFD591-3CCD-482F-B301-41826BDCE1D9}" type="presParOf" srcId="{F85508F9-87A8-43B5-BA83-24EA505D57D6}" destId="{6A3748DA-0E7B-4C18-97D7-3ADEF3977249}" srcOrd="1" destOrd="0" presId="urn:microsoft.com/office/officeart/2005/8/layout/hierarchy1"/>
    <dgm:cxn modelId="{1D789801-86B0-49A4-85D5-9EE0FB1BA017}" type="presParOf" srcId="{7EB2EFB2-CA91-45E2-B125-A338D35DC208}" destId="{ABF39194-9209-4459-916D-8340B497504E}" srcOrd="2" destOrd="0" presId="urn:microsoft.com/office/officeart/2005/8/layout/hierarchy1"/>
    <dgm:cxn modelId="{C56EA874-689C-476B-9728-C29A428EFE09}" type="presParOf" srcId="{7EB2EFB2-CA91-45E2-B125-A338D35DC208}" destId="{8C68FE7C-6609-4125-A626-8004AFC9346D}" srcOrd="3" destOrd="0" presId="urn:microsoft.com/office/officeart/2005/8/layout/hierarchy1"/>
    <dgm:cxn modelId="{FC9AC4B8-1951-4D8E-89CF-00B3CEDA91D8}" type="presParOf" srcId="{8C68FE7C-6609-4125-A626-8004AFC9346D}" destId="{E565272C-E564-4B47-86F9-7696046FC92F}" srcOrd="0" destOrd="0" presId="urn:microsoft.com/office/officeart/2005/8/layout/hierarchy1"/>
    <dgm:cxn modelId="{C163A9BD-7E18-4845-B056-1949140DF988}" type="presParOf" srcId="{E565272C-E564-4B47-86F9-7696046FC92F}" destId="{56B72DE7-0707-4B09-A395-BF3C72F49CD5}" srcOrd="0" destOrd="0" presId="urn:microsoft.com/office/officeart/2005/8/layout/hierarchy1"/>
    <dgm:cxn modelId="{114813A8-CFD7-4C2D-A06E-495219A298BF}" type="presParOf" srcId="{E565272C-E564-4B47-86F9-7696046FC92F}" destId="{E8B12EF5-697C-4992-AA87-F2B72CD6B68E}" srcOrd="1" destOrd="0" presId="urn:microsoft.com/office/officeart/2005/8/layout/hierarchy1"/>
    <dgm:cxn modelId="{0D3EC98F-9422-40BC-BFBA-7E812D05DAD9}" type="presParOf" srcId="{8C68FE7C-6609-4125-A626-8004AFC9346D}" destId="{5C394996-671E-41A9-AD03-9AA63C759C7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BBCFC0-74E7-4C73-A794-5BEF66DF4934}" type="doc">
      <dgm:prSet loTypeId="urn:microsoft.com/office/officeart/2011/layout/Picture Frame" loCatId="picture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8A69C7-B17D-40C5-89AB-211B58332260}">
      <dgm:prSet phldrT="[Text]"/>
      <dgm:spPr/>
      <dgm:t>
        <a:bodyPr/>
        <a:lstStyle/>
        <a:p>
          <a:r>
            <a:rPr lang="en-US" dirty="0"/>
            <a:t>Create</a:t>
          </a:r>
        </a:p>
      </dgm:t>
    </dgm:pt>
    <dgm:pt modelId="{5D9B16B7-D7A1-4EC8-BC13-E3E54EC6BCFD}" type="parTrans" cxnId="{F48777FB-E10B-43B3-88FB-5F48D78687A2}">
      <dgm:prSet/>
      <dgm:spPr/>
      <dgm:t>
        <a:bodyPr/>
        <a:lstStyle/>
        <a:p>
          <a:endParaRPr lang="en-US"/>
        </a:p>
      </dgm:t>
    </dgm:pt>
    <dgm:pt modelId="{DFDFBD9C-0C6C-4803-96EB-A759B0C8611F}" type="sibTrans" cxnId="{F48777FB-E10B-43B3-88FB-5F48D78687A2}">
      <dgm:prSet/>
      <dgm:spPr/>
      <dgm:t>
        <a:bodyPr/>
        <a:lstStyle/>
        <a:p>
          <a:endParaRPr lang="en-US"/>
        </a:p>
      </dgm:t>
    </dgm:pt>
    <dgm:pt modelId="{64B53886-0832-415E-A948-82B2FE303637}">
      <dgm:prSet phldrT="[Text]"/>
      <dgm:spPr/>
      <dgm:t>
        <a:bodyPr/>
        <a:lstStyle/>
        <a:p>
          <a:r>
            <a:rPr lang="en-US" dirty="0"/>
            <a:t>Cultivate</a:t>
          </a:r>
        </a:p>
      </dgm:t>
    </dgm:pt>
    <dgm:pt modelId="{1A18BFF6-41A6-4ADF-8D2B-9C84C9E7B7EE}" type="parTrans" cxnId="{AE30362E-DF8B-454E-ACF4-4BD6F4352E41}">
      <dgm:prSet/>
      <dgm:spPr/>
      <dgm:t>
        <a:bodyPr/>
        <a:lstStyle/>
        <a:p>
          <a:endParaRPr lang="en-US"/>
        </a:p>
      </dgm:t>
    </dgm:pt>
    <dgm:pt modelId="{9F3263D3-7319-49E9-9CC8-2130453DFB10}" type="sibTrans" cxnId="{AE30362E-DF8B-454E-ACF4-4BD6F4352E41}">
      <dgm:prSet/>
      <dgm:spPr/>
      <dgm:t>
        <a:bodyPr/>
        <a:lstStyle/>
        <a:p>
          <a:endParaRPr lang="en-US"/>
        </a:p>
      </dgm:t>
    </dgm:pt>
    <dgm:pt modelId="{83D03CD9-ED19-4069-ADD8-A3EE99E701E9}">
      <dgm:prSet phldrT="[Text]"/>
      <dgm:spPr/>
      <dgm:t>
        <a:bodyPr/>
        <a:lstStyle/>
        <a:p>
          <a:r>
            <a:rPr lang="en-US" dirty="0"/>
            <a:t>Celebrate</a:t>
          </a:r>
        </a:p>
      </dgm:t>
    </dgm:pt>
    <dgm:pt modelId="{FE88DD43-7DC6-4982-BD82-BC05917198DD}" type="parTrans" cxnId="{5C794344-1EEB-4C03-AAF1-B4F01BF0A933}">
      <dgm:prSet/>
      <dgm:spPr/>
      <dgm:t>
        <a:bodyPr/>
        <a:lstStyle/>
        <a:p>
          <a:endParaRPr lang="en-US"/>
        </a:p>
      </dgm:t>
    </dgm:pt>
    <dgm:pt modelId="{12190234-7D9F-4CB6-8692-2074E18A8B17}" type="sibTrans" cxnId="{5C794344-1EEB-4C03-AAF1-B4F01BF0A933}">
      <dgm:prSet/>
      <dgm:spPr/>
      <dgm:t>
        <a:bodyPr/>
        <a:lstStyle/>
        <a:p>
          <a:endParaRPr lang="en-US"/>
        </a:p>
      </dgm:t>
    </dgm:pt>
    <dgm:pt modelId="{8879DE7D-B06D-417A-B643-4485F56DE62D}" type="pres">
      <dgm:prSet presAssocID="{84BBCFC0-74E7-4C73-A794-5BEF66DF4934}" presName="Name0" presStyleCnt="0">
        <dgm:presLayoutVars>
          <dgm:chMax/>
          <dgm:chPref/>
          <dgm:dir/>
        </dgm:presLayoutVars>
      </dgm:prSet>
      <dgm:spPr/>
    </dgm:pt>
    <dgm:pt modelId="{42800608-5998-48D0-B708-67987977393A}" type="pres">
      <dgm:prSet presAssocID="{D28A69C7-B17D-40C5-89AB-211B58332260}" presName="composite" presStyleCnt="0"/>
      <dgm:spPr/>
    </dgm:pt>
    <dgm:pt modelId="{51E5889D-12C7-4793-A0E3-CEE1737809CC}" type="pres">
      <dgm:prSet presAssocID="{D28A69C7-B17D-40C5-89AB-211B5833226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D62B3EC-87C3-42AB-B13D-32F612795AFF}" type="pres">
      <dgm:prSet presAssocID="{D28A69C7-B17D-40C5-89AB-211B58332260}" presName="Accent1" presStyleLbl="parChTrans1D1" presStyleIdx="0" presStyleCnt="3"/>
      <dgm:spPr/>
    </dgm:pt>
    <dgm:pt modelId="{D9A3B096-7033-4BC7-AA82-62D124F20AAB}" type="pres">
      <dgm:prSet presAssocID="{D28A69C7-B17D-40C5-89AB-211B58332260}" presName="Image" presStyleLbl="align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CC7EFCA1-261B-422B-8614-CAAF03231B08}" type="pres">
      <dgm:prSet presAssocID="{DFDFBD9C-0C6C-4803-96EB-A759B0C8611F}" presName="sibTrans" presStyleCnt="0"/>
      <dgm:spPr/>
    </dgm:pt>
    <dgm:pt modelId="{807B65E2-2AC4-40EF-A006-CC8B5013960E}" type="pres">
      <dgm:prSet presAssocID="{64B53886-0832-415E-A948-82B2FE303637}" presName="composite" presStyleCnt="0"/>
      <dgm:spPr/>
    </dgm:pt>
    <dgm:pt modelId="{6D66C9A4-58A4-4670-87D4-7C6B98BF4792}" type="pres">
      <dgm:prSet presAssocID="{64B53886-0832-415E-A948-82B2FE30363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BCCE782-2F7B-46D1-9511-4617A685547A}" type="pres">
      <dgm:prSet presAssocID="{64B53886-0832-415E-A948-82B2FE303637}" presName="Accent1" presStyleLbl="parChTrans1D1" presStyleIdx="1" presStyleCnt="3"/>
      <dgm:spPr/>
    </dgm:pt>
    <dgm:pt modelId="{A95C0ADE-FCFD-4767-B8A3-C8CFE1DB992F}" type="pres">
      <dgm:prSet presAssocID="{64B53886-0832-415E-A948-82B2FE303637}" presName="Image" presStyleLbl="align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70331AAB-2085-4267-8CBC-634171C060D0}" type="pres">
      <dgm:prSet presAssocID="{9F3263D3-7319-49E9-9CC8-2130453DFB10}" presName="sibTrans" presStyleCnt="0"/>
      <dgm:spPr/>
    </dgm:pt>
    <dgm:pt modelId="{7161798B-D242-4419-BE23-448D2073D4A5}" type="pres">
      <dgm:prSet presAssocID="{83D03CD9-ED19-4069-ADD8-A3EE99E701E9}" presName="composite" presStyleCnt="0"/>
      <dgm:spPr/>
    </dgm:pt>
    <dgm:pt modelId="{0CCD611A-1283-4BB2-9692-D31477C8507E}" type="pres">
      <dgm:prSet presAssocID="{83D03CD9-ED19-4069-ADD8-A3EE99E701E9}" presName="ParentText" presStyleLbl="revTx" presStyleIdx="2" presStyleCnt="3" custLinFactNeighborX="462" custLinFactNeighborY="27132">
        <dgm:presLayoutVars>
          <dgm:chMax val="0"/>
          <dgm:chPref val="0"/>
          <dgm:bulletEnabled val="1"/>
        </dgm:presLayoutVars>
      </dgm:prSet>
      <dgm:spPr/>
    </dgm:pt>
    <dgm:pt modelId="{B3965E65-4F32-4823-929A-2C6F7EF81DA3}" type="pres">
      <dgm:prSet presAssocID="{83D03CD9-ED19-4069-ADD8-A3EE99E701E9}" presName="Accent1" presStyleLbl="parChTrans1D1" presStyleIdx="2" presStyleCnt="3" custLinFactNeighborX="375" custLinFactNeighborY="-10453"/>
      <dgm:spPr/>
    </dgm:pt>
    <dgm:pt modelId="{2AC48017-08BF-4083-BB81-9B63D682CB15}" type="pres">
      <dgm:prSet presAssocID="{83D03CD9-ED19-4069-ADD8-A3EE99E701E9}" presName="Image" presStyleLbl="alignImgPlace1" presStyleIdx="2" presStyleCnt="3" custLinFactNeighborX="-1910" custLinFactNeighborY="-6297"/>
      <dgm:spPr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</dgm:ptLst>
  <dgm:cxnLst>
    <dgm:cxn modelId="{5537B600-592B-4F56-8D11-262281D4BD2E}" type="presOf" srcId="{84BBCFC0-74E7-4C73-A794-5BEF66DF4934}" destId="{8879DE7D-B06D-417A-B643-4485F56DE62D}" srcOrd="0" destOrd="0" presId="urn:microsoft.com/office/officeart/2011/layout/Picture Frame"/>
    <dgm:cxn modelId="{9E1FFB1B-BB57-4C3B-9C56-05A7EDF07C09}" type="presOf" srcId="{83D03CD9-ED19-4069-ADD8-A3EE99E701E9}" destId="{0CCD611A-1283-4BB2-9692-D31477C8507E}" srcOrd="0" destOrd="0" presId="urn:microsoft.com/office/officeart/2011/layout/Picture Frame"/>
    <dgm:cxn modelId="{AE30362E-DF8B-454E-ACF4-4BD6F4352E41}" srcId="{84BBCFC0-74E7-4C73-A794-5BEF66DF4934}" destId="{64B53886-0832-415E-A948-82B2FE303637}" srcOrd="1" destOrd="0" parTransId="{1A18BFF6-41A6-4ADF-8D2B-9C84C9E7B7EE}" sibTransId="{9F3263D3-7319-49E9-9CC8-2130453DFB10}"/>
    <dgm:cxn modelId="{5C794344-1EEB-4C03-AAF1-B4F01BF0A933}" srcId="{84BBCFC0-74E7-4C73-A794-5BEF66DF4934}" destId="{83D03CD9-ED19-4069-ADD8-A3EE99E701E9}" srcOrd="2" destOrd="0" parTransId="{FE88DD43-7DC6-4982-BD82-BC05917198DD}" sibTransId="{12190234-7D9F-4CB6-8692-2074E18A8B17}"/>
    <dgm:cxn modelId="{349A806C-31FC-4623-8A92-B6CCBD9B988B}" type="presOf" srcId="{64B53886-0832-415E-A948-82B2FE303637}" destId="{6D66C9A4-58A4-4670-87D4-7C6B98BF4792}" srcOrd="0" destOrd="0" presId="urn:microsoft.com/office/officeart/2011/layout/Picture Frame"/>
    <dgm:cxn modelId="{6FB25080-3931-4FF7-BD28-D99DB682F66E}" type="presOf" srcId="{D28A69C7-B17D-40C5-89AB-211B58332260}" destId="{51E5889D-12C7-4793-A0E3-CEE1737809CC}" srcOrd="0" destOrd="0" presId="urn:microsoft.com/office/officeart/2011/layout/Picture Frame"/>
    <dgm:cxn modelId="{F48777FB-E10B-43B3-88FB-5F48D78687A2}" srcId="{84BBCFC0-74E7-4C73-A794-5BEF66DF4934}" destId="{D28A69C7-B17D-40C5-89AB-211B58332260}" srcOrd="0" destOrd="0" parTransId="{5D9B16B7-D7A1-4EC8-BC13-E3E54EC6BCFD}" sibTransId="{DFDFBD9C-0C6C-4803-96EB-A759B0C8611F}"/>
    <dgm:cxn modelId="{F8D37CDC-D9BA-428A-BC86-8E7DF74C6073}" type="presParOf" srcId="{8879DE7D-B06D-417A-B643-4485F56DE62D}" destId="{42800608-5998-48D0-B708-67987977393A}" srcOrd="0" destOrd="0" presId="urn:microsoft.com/office/officeart/2011/layout/Picture Frame"/>
    <dgm:cxn modelId="{5489EA4F-39CC-4724-BBBC-72AE28DFB5FD}" type="presParOf" srcId="{42800608-5998-48D0-B708-67987977393A}" destId="{51E5889D-12C7-4793-A0E3-CEE1737809CC}" srcOrd="0" destOrd="0" presId="urn:microsoft.com/office/officeart/2011/layout/Picture Frame"/>
    <dgm:cxn modelId="{F6D2520D-1FAA-41AB-B1E1-FA8D4527E538}" type="presParOf" srcId="{42800608-5998-48D0-B708-67987977393A}" destId="{ED62B3EC-87C3-42AB-B13D-32F612795AFF}" srcOrd="1" destOrd="0" presId="urn:microsoft.com/office/officeart/2011/layout/Picture Frame"/>
    <dgm:cxn modelId="{BE02C71A-2B7C-4C96-BEC5-BD39B2282752}" type="presParOf" srcId="{42800608-5998-48D0-B708-67987977393A}" destId="{D9A3B096-7033-4BC7-AA82-62D124F20AAB}" srcOrd="2" destOrd="0" presId="urn:microsoft.com/office/officeart/2011/layout/Picture Frame"/>
    <dgm:cxn modelId="{F63D75F7-0719-4B9F-BF5F-33970E1802F0}" type="presParOf" srcId="{8879DE7D-B06D-417A-B643-4485F56DE62D}" destId="{CC7EFCA1-261B-422B-8614-CAAF03231B08}" srcOrd="1" destOrd="0" presId="urn:microsoft.com/office/officeart/2011/layout/Picture Frame"/>
    <dgm:cxn modelId="{CD762199-7A30-4205-BC8B-37DD2A29CE67}" type="presParOf" srcId="{8879DE7D-B06D-417A-B643-4485F56DE62D}" destId="{807B65E2-2AC4-40EF-A006-CC8B5013960E}" srcOrd="2" destOrd="0" presId="urn:microsoft.com/office/officeart/2011/layout/Picture Frame"/>
    <dgm:cxn modelId="{24EE2AC3-348F-434A-B4C3-159E2A1D3B6A}" type="presParOf" srcId="{807B65E2-2AC4-40EF-A006-CC8B5013960E}" destId="{6D66C9A4-58A4-4670-87D4-7C6B98BF4792}" srcOrd="0" destOrd="0" presId="urn:microsoft.com/office/officeart/2011/layout/Picture Frame"/>
    <dgm:cxn modelId="{01BCDC7D-37EF-496B-8370-1650A5FC5343}" type="presParOf" srcId="{807B65E2-2AC4-40EF-A006-CC8B5013960E}" destId="{9BCCE782-2F7B-46D1-9511-4617A685547A}" srcOrd="1" destOrd="0" presId="urn:microsoft.com/office/officeart/2011/layout/Picture Frame"/>
    <dgm:cxn modelId="{9704C217-11BA-4E84-A9AC-17ACD9234060}" type="presParOf" srcId="{807B65E2-2AC4-40EF-A006-CC8B5013960E}" destId="{A95C0ADE-FCFD-4767-B8A3-C8CFE1DB992F}" srcOrd="2" destOrd="0" presId="urn:microsoft.com/office/officeart/2011/layout/Picture Frame"/>
    <dgm:cxn modelId="{5CEEDA91-E240-4BE9-A648-3FAF777D0FE5}" type="presParOf" srcId="{8879DE7D-B06D-417A-B643-4485F56DE62D}" destId="{70331AAB-2085-4267-8CBC-634171C060D0}" srcOrd="3" destOrd="0" presId="urn:microsoft.com/office/officeart/2011/layout/Picture Frame"/>
    <dgm:cxn modelId="{F3BCCBAF-6584-4C3E-B906-D0F84AAFB6D6}" type="presParOf" srcId="{8879DE7D-B06D-417A-B643-4485F56DE62D}" destId="{7161798B-D242-4419-BE23-448D2073D4A5}" srcOrd="4" destOrd="0" presId="urn:microsoft.com/office/officeart/2011/layout/Picture Frame"/>
    <dgm:cxn modelId="{1D4DD8B9-DA93-4593-BFF7-0C4AA902C648}" type="presParOf" srcId="{7161798B-D242-4419-BE23-448D2073D4A5}" destId="{0CCD611A-1283-4BB2-9692-D31477C8507E}" srcOrd="0" destOrd="0" presId="urn:microsoft.com/office/officeart/2011/layout/Picture Frame"/>
    <dgm:cxn modelId="{99754BEC-C147-4107-B1A9-DE3A77095926}" type="presParOf" srcId="{7161798B-D242-4419-BE23-448D2073D4A5}" destId="{B3965E65-4F32-4823-929A-2C6F7EF81DA3}" srcOrd="1" destOrd="0" presId="urn:microsoft.com/office/officeart/2011/layout/Picture Frame"/>
    <dgm:cxn modelId="{AE9B021E-CEF8-4950-91D1-7AAC9ADA5F6F}" type="presParOf" srcId="{7161798B-D242-4419-BE23-448D2073D4A5}" destId="{2AC48017-08BF-4083-BB81-9B63D682CB15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AE2E8-7FC8-4619-A89E-038118CB2F58}">
      <dsp:nvSpPr>
        <dsp:cNvPr id="0" name=""/>
        <dsp:cNvSpPr/>
      </dsp:nvSpPr>
      <dsp:spPr>
        <a:xfrm>
          <a:off x="0" y="149154"/>
          <a:ext cx="2327679" cy="232767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Technical Assistance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Cohort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Small Groups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Advanced 1:1 Coaching in September</a:t>
          </a:r>
        </a:p>
      </dsp:txBody>
      <dsp:txXfrm>
        <a:off x="325036" y="423637"/>
        <a:ext cx="1342085" cy="1778712"/>
      </dsp:txXfrm>
    </dsp:sp>
    <dsp:sp modelId="{1C499A99-E294-461C-B023-6A09A366B780}">
      <dsp:nvSpPr>
        <dsp:cNvPr id="0" name=""/>
        <dsp:cNvSpPr/>
      </dsp:nvSpPr>
      <dsp:spPr>
        <a:xfrm>
          <a:off x="1822157" y="177083"/>
          <a:ext cx="2327679" cy="232767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EDD Solicitation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For emerging developers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Up to 500k in funding per project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Eligible in Saint Paul and suburbs</a:t>
          </a:r>
        </a:p>
      </dsp:txBody>
      <dsp:txXfrm>
        <a:off x="2482715" y="451566"/>
        <a:ext cx="1342085" cy="1778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D4468-0BBE-4571-9415-47FEB15057B6}">
      <dsp:nvSpPr>
        <dsp:cNvPr id="0" name=""/>
        <dsp:cNvSpPr/>
      </dsp:nvSpPr>
      <dsp:spPr>
        <a:xfrm>
          <a:off x="1525024" y="0"/>
          <a:ext cx="1796306" cy="17965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9E30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6541D-2A0A-4F99-83FB-FC2196546445}">
      <dsp:nvSpPr>
        <dsp:cNvPr id="0" name=""/>
        <dsp:cNvSpPr/>
      </dsp:nvSpPr>
      <dsp:spPr>
        <a:xfrm>
          <a:off x="1922066" y="648619"/>
          <a:ext cx="998172" cy="49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Cohort Learning</a:t>
          </a:r>
        </a:p>
      </dsp:txBody>
      <dsp:txXfrm>
        <a:off x="1922066" y="648619"/>
        <a:ext cx="998172" cy="498966"/>
      </dsp:txXfrm>
    </dsp:sp>
    <dsp:sp modelId="{CAAB23CF-DD5E-44D3-A403-C1A7DAB8636B}">
      <dsp:nvSpPr>
        <dsp:cNvPr id="0" name=""/>
        <dsp:cNvSpPr/>
      </dsp:nvSpPr>
      <dsp:spPr>
        <a:xfrm>
          <a:off x="1026106" y="1032268"/>
          <a:ext cx="1796306" cy="17965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E30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5AE24-0CE0-4FC7-8E56-B4394E558B6D}">
      <dsp:nvSpPr>
        <dsp:cNvPr id="0" name=""/>
        <dsp:cNvSpPr/>
      </dsp:nvSpPr>
      <dsp:spPr>
        <a:xfrm>
          <a:off x="1425173" y="1686859"/>
          <a:ext cx="998172" cy="49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Small Group</a:t>
          </a:r>
        </a:p>
      </dsp:txBody>
      <dsp:txXfrm>
        <a:off x="1425173" y="1686859"/>
        <a:ext cx="998172" cy="498966"/>
      </dsp:txXfrm>
    </dsp:sp>
    <dsp:sp modelId="{D5DA3658-38F7-46FA-AAF5-84A4E8669422}">
      <dsp:nvSpPr>
        <dsp:cNvPr id="0" name=""/>
        <dsp:cNvSpPr/>
      </dsp:nvSpPr>
      <dsp:spPr>
        <a:xfrm>
          <a:off x="1652874" y="2188065"/>
          <a:ext cx="1543305" cy="154392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9E30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FF9CA-B234-4BDD-B3A8-119824A93DAE}">
      <dsp:nvSpPr>
        <dsp:cNvPr id="0" name=""/>
        <dsp:cNvSpPr/>
      </dsp:nvSpPr>
      <dsp:spPr>
        <a:xfrm>
          <a:off x="1924428" y="2726591"/>
          <a:ext cx="998172" cy="49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Advanced Coaching</a:t>
          </a:r>
        </a:p>
      </dsp:txBody>
      <dsp:txXfrm>
        <a:off x="1924428" y="2726591"/>
        <a:ext cx="998172" cy="498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39194-9209-4459-916D-8340B497504E}">
      <dsp:nvSpPr>
        <dsp:cNvPr id="0" name=""/>
        <dsp:cNvSpPr/>
      </dsp:nvSpPr>
      <dsp:spPr>
        <a:xfrm>
          <a:off x="1975114" y="474288"/>
          <a:ext cx="950541" cy="355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989"/>
              </a:lnTo>
              <a:lnTo>
                <a:pt x="950541" y="272989"/>
              </a:lnTo>
              <a:lnTo>
                <a:pt x="950541" y="35597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B5C938-CF77-4D6F-99BF-937AA63F7944}">
      <dsp:nvSpPr>
        <dsp:cNvPr id="0" name=""/>
        <dsp:cNvSpPr/>
      </dsp:nvSpPr>
      <dsp:spPr>
        <a:xfrm>
          <a:off x="1830762" y="474288"/>
          <a:ext cx="144352" cy="355977"/>
        </a:xfrm>
        <a:custGeom>
          <a:avLst/>
          <a:gdLst/>
          <a:ahLst/>
          <a:cxnLst/>
          <a:rect l="0" t="0" r="0" b="0"/>
          <a:pathLst>
            <a:path>
              <a:moveTo>
                <a:pt x="144352" y="0"/>
              </a:moveTo>
              <a:lnTo>
                <a:pt x="144352" y="272989"/>
              </a:lnTo>
              <a:lnTo>
                <a:pt x="0" y="272989"/>
              </a:lnTo>
              <a:lnTo>
                <a:pt x="0" y="35597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52537-DAFC-4341-AE2B-E8E5CF4150B3}">
      <dsp:nvSpPr>
        <dsp:cNvPr id="0" name=""/>
        <dsp:cNvSpPr/>
      </dsp:nvSpPr>
      <dsp:spPr>
        <a:xfrm>
          <a:off x="735867" y="474288"/>
          <a:ext cx="1239247" cy="355977"/>
        </a:xfrm>
        <a:custGeom>
          <a:avLst/>
          <a:gdLst/>
          <a:ahLst/>
          <a:cxnLst/>
          <a:rect l="0" t="0" r="0" b="0"/>
          <a:pathLst>
            <a:path>
              <a:moveTo>
                <a:pt x="1239247" y="0"/>
              </a:moveTo>
              <a:lnTo>
                <a:pt x="1239247" y="272989"/>
              </a:lnTo>
              <a:lnTo>
                <a:pt x="0" y="272989"/>
              </a:lnTo>
              <a:lnTo>
                <a:pt x="0" y="35597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4CFED-76D2-4A80-B96F-F473991CEC67}">
      <dsp:nvSpPr>
        <dsp:cNvPr id="0" name=""/>
        <dsp:cNvSpPr/>
      </dsp:nvSpPr>
      <dsp:spPr>
        <a:xfrm>
          <a:off x="1527203" y="-94559"/>
          <a:ext cx="895822" cy="5688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ED426C-4C97-445F-BA94-949EDD661351}">
      <dsp:nvSpPr>
        <dsp:cNvPr id="0" name=""/>
        <dsp:cNvSpPr/>
      </dsp:nvSpPr>
      <dsp:spPr>
        <a:xfrm>
          <a:off x="1626739" y="0"/>
          <a:ext cx="895822" cy="568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June 1</a:t>
          </a:r>
        </a:p>
      </dsp:txBody>
      <dsp:txXfrm>
        <a:off x="1643400" y="16661"/>
        <a:ext cx="862500" cy="535525"/>
      </dsp:txXfrm>
    </dsp:sp>
    <dsp:sp modelId="{AD9AAB29-8945-4839-BB37-B24E74D6A5AC}">
      <dsp:nvSpPr>
        <dsp:cNvPr id="0" name=""/>
        <dsp:cNvSpPr/>
      </dsp:nvSpPr>
      <dsp:spPr>
        <a:xfrm>
          <a:off x="287956" y="830265"/>
          <a:ext cx="895822" cy="5688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0A6425-5075-4559-A823-FA5BA800EC5F}">
      <dsp:nvSpPr>
        <dsp:cNvPr id="0" name=""/>
        <dsp:cNvSpPr/>
      </dsp:nvSpPr>
      <dsp:spPr>
        <a:xfrm>
          <a:off x="387492" y="924824"/>
          <a:ext cx="895822" cy="568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Cohort Enrollment</a:t>
          </a:r>
        </a:p>
      </dsp:txBody>
      <dsp:txXfrm>
        <a:off x="404153" y="941485"/>
        <a:ext cx="862500" cy="535525"/>
      </dsp:txXfrm>
    </dsp:sp>
    <dsp:sp modelId="{8644FF4E-C64A-4CAB-99EE-350412C1796D}">
      <dsp:nvSpPr>
        <dsp:cNvPr id="0" name=""/>
        <dsp:cNvSpPr/>
      </dsp:nvSpPr>
      <dsp:spPr>
        <a:xfrm>
          <a:off x="1382850" y="830265"/>
          <a:ext cx="895822" cy="5688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3F39FE-51D9-45DB-A037-7701FE6FCB6C}">
      <dsp:nvSpPr>
        <dsp:cNvPr id="0" name=""/>
        <dsp:cNvSpPr/>
      </dsp:nvSpPr>
      <dsp:spPr>
        <a:xfrm>
          <a:off x="1482386" y="924824"/>
          <a:ext cx="895822" cy="568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Small Group</a:t>
          </a:r>
        </a:p>
      </dsp:txBody>
      <dsp:txXfrm>
        <a:off x="1499047" y="941485"/>
        <a:ext cx="862500" cy="535525"/>
      </dsp:txXfrm>
    </dsp:sp>
    <dsp:sp modelId="{56B72DE7-0707-4B09-A395-BF3C72F49CD5}">
      <dsp:nvSpPr>
        <dsp:cNvPr id="0" name=""/>
        <dsp:cNvSpPr/>
      </dsp:nvSpPr>
      <dsp:spPr>
        <a:xfrm>
          <a:off x="2477745" y="830265"/>
          <a:ext cx="895822" cy="5688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B12EF5-697C-4992-AA87-F2B72CD6B68E}">
      <dsp:nvSpPr>
        <dsp:cNvPr id="0" name=""/>
        <dsp:cNvSpPr/>
      </dsp:nvSpPr>
      <dsp:spPr>
        <a:xfrm>
          <a:off x="2577281" y="924824"/>
          <a:ext cx="895822" cy="568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Waitlist</a:t>
          </a:r>
        </a:p>
      </dsp:txBody>
      <dsp:txXfrm>
        <a:off x="2593942" y="941485"/>
        <a:ext cx="862500" cy="535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39194-9209-4459-916D-8340B497504E}">
      <dsp:nvSpPr>
        <dsp:cNvPr id="0" name=""/>
        <dsp:cNvSpPr/>
      </dsp:nvSpPr>
      <dsp:spPr>
        <a:xfrm>
          <a:off x="2110816" y="638921"/>
          <a:ext cx="614455" cy="292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79"/>
              </a:lnTo>
              <a:lnTo>
                <a:pt x="614455" y="199279"/>
              </a:lnTo>
              <a:lnTo>
                <a:pt x="614455" y="292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5A41D-F2D6-40AD-9F36-52A631B36FA2}">
      <dsp:nvSpPr>
        <dsp:cNvPr id="0" name=""/>
        <dsp:cNvSpPr/>
      </dsp:nvSpPr>
      <dsp:spPr>
        <a:xfrm>
          <a:off x="1496360" y="638921"/>
          <a:ext cx="614455" cy="292425"/>
        </a:xfrm>
        <a:custGeom>
          <a:avLst/>
          <a:gdLst/>
          <a:ahLst/>
          <a:cxnLst/>
          <a:rect l="0" t="0" r="0" b="0"/>
          <a:pathLst>
            <a:path>
              <a:moveTo>
                <a:pt x="614455" y="0"/>
              </a:moveTo>
              <a:lnTo>
                <a:pt x="614455" y="199279"/>
              </a:lnTo>
              <a:lnTo>
                <a:pt x="0" y="199279"/>
              </a:lnTo>
              <a:lnTo>
                <a:pt x="0" y="2924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4CFED-76D2-4A80-B96F-F473991CEC67}">
      <dsp:nvSpPr>
        <dsp:cNvPr id="0" name=""/>
        <dsp:cNvSpPr/>
      </dsp:nvSpPr>
      <dsp:spPr>
        <a:xfrm>
          <a:off x="1608079" y="446"/>
          <a:ext cx="1005473" cy="63847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ED426C-4C97-445F-BA94-949EDD661351}">
      <dsp:nvSpPr>
        <dsp:cNvPr id="0" name=""/>
        <dsp:cNvSpPr/>
      </dsp:nvSpPr>
      <dsp:spPr>
        <a:xfrm>
          <a:off x="1719799" y="106579"/>
          <a:ext cx="1005473" cy="638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September 5</a:t>
          </a:r>
        </a:p>
      </dsp:txBody>
      <dsp:txXfrm>
        <a:off x="1738499" y="125279"/>
        <a:ext cx="968073" cy="601075"/>
      </dsp:txXfrm>
    </dsp:sp>
    <dsp:sp modelId="{E1C433A7-7835-432E-82E4-EC4DC3CEFA06}">
      <dsp:nvSpPr>
        <dsp:cNvPr id="0" name=""/>
        <dsp:cNvSpPr/>
      </dsp:nvSpPr>
      <dsp:spPr>
        <a:xfrm>
          <a:off x="993624" y="931346"/>
          <a:ext cx="1005473" cy="63847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BC4D28-84BA-4E62-BACF-A04150EA84AE}">
      <dsp:nvSpPr>
        <dsp:cNvPr id="0" name=""/>
        <dsp:cNvSpPr/>
      </dsp:nvSpPr>
      <dsp:spPr>
        <a:xfrm>
          <a:off x="1105343" y="1037480"/>
          <a:ext cx="1005473" cy="638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One on one Coaching</a:t>
          </a:r>
        </a:p>
      </dsp:txBody>
      <dsp:txXfrm>
        <a:off x="1124043" y="1056180"/>
        <a:ext cx="968073" cy="601075"/>
      </dsp:txXfrm>
    </dsp:sp>
    <dsp:sp modelId="{56B72DE7-0707-4B09-A395-BF3C72F49CD5}">
      <dsp:nvSpPr>
        <dsp:cNvPr id="0" name=""/>
        <dsp:cNvSpPr/>
      </dsp:nvSpPr>
      <dsp:spPr>
        <a:xfrm>
          <a:off x="2222535" y="931346"/>
          <a:ext cx="1005473" cy="63847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B12EF5-697C-4992-AA87-F2B72CD6B68E}">
      <dsp:nvSpPr>
        <dsp:cNvPr id="0" name=""/>
        <dsp:cNvSpPr/>
      </dsp:nvSpPr>
      <dsp:spPr>
        <a:xfrm>
          <a:off x="2334254" y="1037480"/>
          <a:ext cx="1005473" cy="638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Waitlist</a:t>
          </a:r>
        </a:p>
      </dsp:txBody>
      <dsp:txXfrm>
        <a:off x="2352954" y="1056180"/>
        <a:ext cx="968073" cy="6010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48017-08BF-4083-BB81-9B63D682CB15}">
      <dsp:nvSpPr>
        <dsp:cNvPr id="0" name=""/>
        <dsp:cNvSpPr/>
      </dsp:nvSpPr>
      <dsp:spPr>
        <a:xfrm>
          <a:off x="1184296" y="1854762"/>
          <a:ext cx="1817479" cy="11219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C0ADE-FCFD-4767-B8A3-C8CFE1DB992F}">
      <dsp:nvSpPr>
        <dsp:cNvPr id="0" name=""/>
        <dsp:cNvSpPr/>
      </dsp:nvSpPr>
      <dsp:spPr>
        <a:xfrm>
          <a:off x="2296297" y="417352"/>
          <a:ext cx="1817479" cy="112192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3B096-7033-4BC7-AA82-62D124F20AAB}">
      <dsp:nvSpPr>
        <dsp:cNvPr id="0" name=""/>
        <dsp:cNvSpPr/>
      </dsp:nvSpPr>
      <dsp:spPr>
        <a:xfrm>
          <a:off x="141724" y="417352"/>
          <a:ext cx="1817479" cy="112192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5889D-12C7-4793-A0E3-CEE1737809CC}">
      <dsp:nvSpPr>
        <dsp:cNvPr id="0" name=""/>
        <dsp:cNvSpPr/>
      </dsp:nvSpPr>
      <dsp:spPr>
        <a:xfrm>
          <a:off x="502" y="1532711"/>
          <a:ext cx="1813758" cy="19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</a:t>
          </a:r>
        </a:p>
      </dsp:txBody>
      <dsp:txXfrm>
        <a:off x="502" y="1532711"/>
        <a:ext cx="1813758" cy="191973"/>
      </dsp:txXfrm>
    </dsp:sp>
    <dsp:sp modelId="{ED62B3EC-87C3-42AB-B13D-32F612795AFF}">
      <dsp:nvSpPr>
        <dsp:cNvPr id="0" name=""/>
        <dsp:cNvSpPr/>
      </dsp:nvSpPr>
      <dsp:spPr>
        <a:xfrm>
          <a:off x="502" y="562217"/>
          <a:ext cx="1816892" cy="116732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6C9A4-58A4-4670-87D4-7C6B98BF4792}">
      <dsp:nvSpPr>
        <dsp:cNvPr id="0" name=""/>
        <dsp:cNvSpPr/>
      </dsp:nvSpPr>
      <dsp:spPr>
        <a:xfrm>
          <a:off x="2155074" y="1532711"/>
          <a:ext cx="1813758" cy="19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Cultivate</a:t>
          </a:r>
        </a:p>
      </dsp:txBody>
      <dsp:txXfrm>
        <a:off x="2155074" y="1532711"/>
        <a:ext cx="1813758" cy="191973"/>
      </dsp:txXfrm>
    </dsp:sp>
    <dsp:sp modelId="{9BCCE782-2F7B-46D1-9511-4617A685547A}">
      <dsp:nvSpPr>
        <dsp:cNvPr id="0" name=""/>
        <dsp:cNvSpPr/>
      </dsp:nvSpPr>
      <dsp:spPr>
        <a:xfrm>
          <a:off x="2155074" y="562217"/>
          <a:ext cx="1816892" cy="116732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D611A-1283-4BB2-9692-D31477C8507E}">
      <dsp:nvSpPr>
        <dsp:cNvPr id="0" name=""/>
        <dsp:cNvSpPr/>
      </dsp:nvSpPr>
      <dsp:spPr>
        <a:xfrm>
          <a:off x="1086167" y="3092855"/>
          <a:ext cx="1813758" cy="19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Celebrate</a:t>
          </a:r>
        </a:p>
      </dsp:txBody>
      <dsp:txXfrm>
        <a:off x="1086167" y="3092855"/>
        <a:ext cx="1813758" cy="191973"/>
      </dsp:txXfrm>
    </dsp:sp>
    <dsp:sp modelId="{B3965E65-4F32-4823-929A-2C6F7EF81DA3}">
      <dsp:nvSpPr>
        <dsp:cNvPr id="0" name=""/>
        <dsp:cNvSpPr/>
      </dsp:nvSpPr>
      <dsp:spPr>
        <a:xfrm>
          <a:off x="1084601" y="1948255"/>
          <a:ext cx="1816892" cy="116732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A2F9FB-33FC-C3BA-111B-F243D6DA05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4B060-43E7-42CE-16AB-0B956F9D11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E3990B-2353-4277-8846-0B0AE3215A6E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9E016-38D4-1E7E-A88D-03A2679882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F43CF-D64D-8CAF-B0C2-77D4B9732B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2A31FF-5175-43D0-BD6C-8AEC9D389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9AFBDC-2460-4C29-986B-189A69E1730D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03AB11-E753-48C2-B4DC-88751AA35B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5F03AB11-E753-48C2-B4DC-88751AA35BA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615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0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6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5F03AB11-E753-48C2-B4DC-88751AA35BA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638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5F03AB11-E753-48C2-B4DC-88751AA35BA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003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. 1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07" y="3276690"/>
            <a:ext cx="8235471" cy="977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65187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ing,TWO images and caption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394634" y="5354671"/>
            <a:ext cx="6264161" cy="960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n-lt"/>
              </a:defRPr>
            </a:lvl1pPr>
            <a:lvl2pPr>
              <a:defRPr sz="1650"/>
            </a:lvl2pPr>
            <a:lvl3pPr>
              <a:defRPr sz="1500"/>
            </a:lvl3pPr>
            <a:lvl5pPr marL="137160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2" hasCustomPrompt="1"/>
          </p:nvPr>
        </p:nvSpPr>
        <p:spPr>
          <a:xfrm>
            <a:off x="780407" y="1754596"/>
            <a:ext cx="3605699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23" hasCustomPrompt="1"/>
          </p:nvPr>
        </p:nvSpPr>
        <p:spPr>
          <a:xfrm>
            <a:off x="4521759" y="1754596"/>
            <a:ext cx="3752204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41149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, Image/Chart and caption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394634" y="5354671"/>
            <a:ext cx="6264161" cy="948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n-lt"/>
              </a:defRPr>
            </a:lvl1pPr>
            <a:lvl2pPr>
              <a:defRPr sz="1650"/>
            </a:lvl2pPr>
            <a:lvl3pPr>
              <a:defRPr sz="1500"/>
            </a:lvl3pPr>
            <a:lvl5pPr marL="137160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95414" y="1782765"/>
            <a:ext cx="6262687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710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ead In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04662" y="2517738"/>
            <a:ext cx="7101494" cy="127702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33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ead-in Slide + Imag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07" y="1213284"/>
            <a:ext cx="8235471" cy="103614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42914" y="2469454"/>
            <a:ext cx="8234362" cy="36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5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+ 3 image bar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2892669" cy="20746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989386" y="0"/>
            <a:ext cx="3042138" cy="20746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45824" y="-2930"/>
            <a:ext cx="2998177" cy="20746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00101" y="3754438"/>
            <a:ext cx="7534275" cy="2514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Ending Note</a:t>
            </a:r>
          </a:p>
        </p:txBody>
      </p:sp>
    </p:spTree>
    <p:extLst>
      <p:ext uri="{BB962C8B-B14F-4D97-AF65-F5344CB8AC3E}">
        <p14:creationId xmlns:p14="http://schemas.microsoft.com/office/powerpoint/2010/main" val="3324625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 Slide with 1 imag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204510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00101" y="3754438"/>
            <a:ext cx="7534275" cy="2514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Ending Note</a:t>
            </a:r>
          </a:p>
        </p:txBody>
      </p:sp>
    </p:spTree>
    <p:extLst>
      <p:ext uri="{BB962C8B-B14F-4D97-AF65-F5344CB8AC3E}">
        <p14:creationId xmlns:p14="http://schemas.microsoft.com/office/powerpoint/2010/main" val="3618954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DF53F-6E9E-4D54-A3D4-C17237319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0B30F-052D-4A65-AF62-1473D1EA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B32D1-1598-4B92-BAE8-8E29357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2D90-6703-4C62-B6E6-64CBA1FEA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26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042E-A34B-4C8C-A9A4-4FEB89DA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7B1C68-F78E-447E-9FD5-1B711121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758DE-172F-487C-83A1-8B75773E9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D79BF-BFC2-46F4-8865-885188B6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995-F92B-4FF7-B868-3AA1058E01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12947" y="3194098"/>
            <a:ext cx="4105990" cy="160254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None/>
              <a:defRPr sz="33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84BA2-6AEB-4B34-8ABD-18393A5E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2947" y="4913259"/>
            <a:ext cx="4105990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5AC646B-CAA4-636E-0443-1D6C1B2B5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2947" y="2686531"/>
            <a:ext cx="1219251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41348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in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83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. 2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7014" y="4497390"/>
            <a:ext cx="3836987" cy="307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or subhead will go here in sentence case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07" y="3276690"/>
            <a:ext cx="8235471" cy="977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712426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12947" y="3194098"/>
            <a:ext cx="4105990" cy="160254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None/>
              <a:defRPr sz="33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84BA2-6AEB-4B34-8ABD-18393A5E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2947" y="4913259"/>
            <a:ext cx="4105990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5AC646B-CAA4-636E-0443-1D6C1B2B5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2947" y="2686531"/>
            <a:ext cx="1219251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003044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12947" y="3194098"/>
            <a:ext cx="4105990" cy="160254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None/>
              <a:defRPr sz="33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84BA2-6AEB-4B34-8ABD-18393A5E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2947" y="4913259"/>
            <a:ext cx="4105990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5AC646B-CAA4-636E-0443-1D6C1B2B5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2947" y="2686531"/>
            <a:ext cx="1219251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22423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1CFF78A3-2B2B-AE58-4A6D-67EF397964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98334" y="2274499"/>
            <a:ext cx="5147330" cy="180124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33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19614-4C71-0707-69E0-9BC1F7D49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8334" y="4229733"/>
            <a:ext cx="514732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8BDD53-54E5-BF49-302C-3CA3C74C41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2372" y="4831295"/>
            <a:ext cx="1219251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935947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1CFF78A3-2B2B-AE58-4A6D-67EF397964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98334" y="2274499"/>
            <a:ext cx="5147330" cy="180124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33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19614-4C71-0707-69E0-9BC1F7D49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8334" y="4229733"/>
            <a:ext cx="514732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8BDD53-54E5-BF49-302C-3CA3C74C41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2372" y="4831295"/>
            <a:ext cx="1219251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282733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1CFF78A3-2B2B-AE58-4A6D-67EF397964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98334" y="2274499"/>
            <a:ext cx="5147330" cy="180124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33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19614-4C71-0707-69E0-9BC1F7D49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8334" y="4229733"/>
            <a:ext cx="514732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8BDD53-54E5-BF49-302C-3CA3C74C41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62372" y="4831295"/>
            <a:ext cx="1219251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302774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80406" y="1682497"/>
            <a:ext cx="7493555" cy="4161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51093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80406" y="1682497"/>
            <a:ext cx="7493555" cy="41610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13948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139160" y="1014483"/>
            <a:ext cx="3559215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173621" y="1014483"/>
            <a:ext cx="4781837" cy="4914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Add chart or table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39160" y="1789472"/>
            <a:ext cx="3559215" cy="413938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63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2714" y="1076447"/>
            <a:ext cx="463566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62714" y="1868663"/>
            <a:ext cx="4635661" cy="369506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1409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2714" y="1076447"/>
            <a:ext cx="463566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62714" y="1868663"/>
            <a:ext cx="4635661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63170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80406" y="1682496"/>
            <a:ext cx="7493555" cy="448055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</p:spTree>
    <p:extLst>
      <p:ext uri="{BB962C8B-B14F-4D97-AF65-F5344CB8AC3E}">
        <p14:creationId xmlns:p14="http://schemas.microsoft.com/office/powerpoint/2010/main" val="3225863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2714" y="1076447"/>
            <a:ext cx="463566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62714" y="1868663"/>
            <a:ext cx="4635661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3637344" cy="6157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811146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597306" y="1774368"/>
            <a:ext cx="6304304" cy="4069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</p:spTree>
    <p:extLst>
      <p:ext uri="{BB962C8B-B14F-4D97-AF65-F5344CB8AC3E}">
        <p14:creationId xmlns:p14="http://schemas.microsoft.com/office/powerpoint/2010/main" val="3362381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597306" y="1774369"/>
            <a:ext cx="6304304" cy="3387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8EEBEF9-F5AD-30B7-B4D3-747B6ED36C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97306" y="5354671"/>
            <a:ext cx="6264161" cy="6641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latin typeface="+mn-lt"/>
              </a:defRPr>
            </a:lvl1pPr>
            <a:lvl2pPr>
              <a:defRPr sz="1650"/>
            </a:lvl2pPr>
            <a:lvl3pPr>
              <a:defRPr sz="1500"/>
            </a:lvl3pPr>
            <a:lvl5pPr marL="137160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59668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0407" y="1868663"/>
            <a:ext cx="3637345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5183F18-6C69-5199-11EE-C3912F196F8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34776" y="1868663"/>
            <a:ext cx="3637345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699419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with Captions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0407" y="1868663"/>
            <a:ext cx="3637345" cy="3282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5183F18-6C69-5199-11EE-C3912F196F8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34776" y="1868663"/>
            <a:ext cx="3637345" cy="3282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8A70714-285A-2E50-DEF8-AA2FDDFF67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8567" y="5354672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latin typeface="+mn-lt"/>
              </a:defRPr>
            </a:lvl1pPr>
            <a:lvl2pPr>
              <a:defRPr sz="1650"/>
            </a:lvl2pPr>
            <a:lvl3pPr>
              <a:defRPr sz="1500"/>
            </a:lvl3pPr>
            <a:lvl5pPr marL="137160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68867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Bullete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630748" y="1168782"/>
            <a:ext cx="3002595" cy="4722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626349" y="1168782"/>
            <a:ext cx="4745038" cy="472273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5767844" y="1342664"/>
            <a:ext cx="2747136" cy="4352081"/>
          </a:xfrm>
          <a:prstGeom prst="rect">
            <a:avLst/>
          </a:prstGeom>
        </p:spPr>
        <p:txBody>
          <a:bodyPr/>
          <a:lstStyle>
            <a:lvl1pPr marL="171450" indent="-171450">
              <a:defRPr sz="1650"/>
            </a:lvl1pPr>
            <a:lvl2pPr marL="557213" indent="-255985">
              <a:defRPr sz="1650"/>
            </a:lvl2pPr>
            <a:lvl3pPr marL="432197" indent="-130969">
              <a:defRPr sz="1500"/>
            </a:lvl3pPr>
            <a:lvl5pPr marL="1028700" indent="0">
              <a:buNone/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30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e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510657" y="1132873"/>
            <a:ext cx="4862890" cy="475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8C5176-BB0A-9389-7623-09ACF2407DB8}"/>
              </a:ext>
            </a:extLst>
          </p:cNvPr>
          <p:cNvSpPr/>
          <p:nvPr userDrawn="1"/>
        </p:nvSpPr>
        <p:spPr>
          <a:xfrm>
            <a:off x="5630748" y="1168782"/>
            <a:ext cx="3002595" cy="4722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EA585BA-DEBD-F29E-85EE-A4B85E81A3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67844" y="1342664"/>
            <a:ext cx="2747136" cy="4352081"/>
          </a:xfrm>
          <a:prstGeom prst="rect">
            <a:avLst/>
          </a:prstGeom>
        </p:spPr>
        <p:txBody>
          <a:bodyPr/>
          <a:lstStyle>
            <a:lvl1pPr marL="171450" indent="-171450">
              <a:defRPr sz="1650"/>
            </a:lvl1pPr>
            <a:lvl2pPr marL="557213" indent="-255985">
              <a:defRPr sz="1650"/>
            </a:lvl2pPr>
            <a:lvl3pPr marL="432197" indent="-130969">
              <a:defRPr sz="1500"/>
            </a:lvl3pPr>
            <a:lvl5pPr marL="1028700" indent="0">
              <a:buNone/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39710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, Image/Chart an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394634" y="5354672"/>
            <a:ext cx="6264161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latin typeface="+mn-lt"/>
              </a:defRPr>
            </a:lvl1pPr>
            <a:lvl2pPr>
              <a:defRPr sz="1650"/>
            </a:lvl2pPr>
            <a:lvl3pPr>
              <a:defRPr sz="1500"/>
            </a:lvl3pPr>
            <a:lvl5pPr marL="137160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95414" y="1782765"/>
            <a:ext cx="6262687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87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E16B994-01D5-0848-C47D-2FD062D92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082" y="3056302"/>
            <a:ext cx="4106826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E822ED0-DC90-5A40-9B5E-AB3BC2756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4467" y="2461162"/>
            <a:ext cx="1414055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1855054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47AD75-3F2A-29B8-A3DC-864A87A6BA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4467" y="2461162"/>
            <a:ext cx="1414055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35D9097-3A05-5C93-06A8-7D1CEBBEA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082" y="3056302"/>
            <a:ext cx="4106826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423559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and Bulleted List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1" y="1819276"/>
            <a:ext cx="4197350" cy="4407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Add chart or table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554234" y="2034984"/>
            <a:ext cx="4114279" cy="41920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8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(Insert Image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4467" y="2461162"/>
            <a:ext cx="1414055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D34C217-7812-EF94-ABB6-743FB7E81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082" y="3056302"/>
            <a:ext cx="4106826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3C4590E-4C45-5D09-A0F0-57083F01F0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9016" y="0"/>
            <a:ext cx="3684984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84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8587" y="3162629"/>
            <a:ext cx="4106826" cy="12605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25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4973" y="2556856"/>
            <a:ext cx="1414055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3702521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8587" y="3162629"/>
            <a:ext cx="4106826" cy="12605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25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4973" y="2556856"/>
            <a:ext cx="1414055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91409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8587" y="3162629"/>
            <a:ext cx="4106826" cy="12605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25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4973" y="2556856"/>
            <a:ext cx="1414055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186211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86910" y="2850359"/>
            <a:ext cx="5970181" cy="10658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25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Ending Note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5E16ADE-FA75-4055-E360-6E0596872A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6908" y="3916202"/>
            <a:ext cx="5970181" cy="3079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D56D003-F01C-0135-3E0D-47215EEF5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9004" y="4500912"/>
            <a:ext cx="1905358" cy="307975"/>
          </a:xfrm>
          <a:prstGeom prst="rect">
            <a:avLst/>
          </a:prstGeom>
          <a:noFill/>
        </p:spPr>
        <p:txBody>
          <a:bodyPr vert="horz"/>
          <a:lstStyle>
            <a:lvl1pPr marL="0" indent="0" algn="r">
              <a:buNone/>
              <a:defRPr sz="900" i="1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DC1F6D-EA94-4D34-72BA-263B77ADAD99}"/>
              </a:ext>
            </a:extLst>
          </p:cNvPr>
          <p:cNvCxnSpPr>
            <a:cxnSpLocks/>
          </p:cNvCxnSpPr>
          <p:nvPr userDrawn="1"/>
        </p:nvCxnSpPr>
        <p:spPr>
          <a:xfrm>
            <a:off x="4571999" y="4423502"/>
            <a:ext cx="0" cy="46279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09B5C9F-F26D-FF32-63D3-056DC23EA9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3567" y="4500912"/>
            <a:ext cx="1905358" cy="307975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buNone/>
              <a:defRPr sz="900" i="1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236798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853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929294"/>
                </a:solidFill>
                <a:latin typeface="Arial"/>
                <a:cs typeface="Arial"/>
              </a:defRPr>
            </a:lvl1pPr>
          </a:lstStyle>
          <a:p>
            <a:pPr marL="28575">
              <a:spcBef>
                <a:spcPts val="4"/>
              </a:spcBef>
            </a:pPr>
            <a:fld id="{81D60167-4931-47E6-BA6A-407CBD079E47}" type="slidenum">
              <a:rPr lang="en-US" smtClean="0"/>
              <a:pPr marL="28575">
                <a:spcBef>
                  <a:spcPts val="4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4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Lead In Slide">
    <p:bg bwMode="lt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04662" y="2517738"/>
            <a:ext cx="7101494" cy="127702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5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012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,TWO images and caption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394634" y="5354671"/>
            <a:ext cx="6264161" cy="960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n-lt"/>
              </a:defRPr>
            </a:lvl1pPr>
            <a:lvl2pPr>
              <a:defRPr sz="1650"/>
            </a:lvl2pPr>
            <a:lvl3pPr>
              <a:defRPr sz="1500"/>
            </a:lvl3pPr>
            <a:lvl5pPr marL="137160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>
              <a:defRPr/>
            </a:pPr>
            <a:fld id="{9A2A000D-0D79-E646-8BC0-B88888803783}" type="slidenum">
              <a:rPr lang="en-US" smtClean="0">
                <a:solidFill>
                  <a:srgbClr val="58595B">
                    <a:lumMod val="65000"/>
                    <a:lumOff val="35000"/>
                  </a:srgbClr>
                </a:solidFill>
              </a:rPr>
              <a:pPr defTabSz="342900">
                <a:defRPr/>
              </a:pPr>
              <a:t>‹#›</a:t>
            </a:fld>
            <a:endParaRPr lang="en-US" dirty="0">
              <a:solidFill>
                <a:srgbClr val="58595B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2" hasCustomPrompt="1"/>
          </p:nvPr>
        </p:nvSpPr>
        <p:spPr>
          <a:xfrm>
            <a:off x="780407" y="1754596"/>
            <a:ext cx="3605699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23" hasCustomPrompt="1"/>
          </p:nvPr>
        </p:nvSpPr>
        <p:spPr>
          <a:xfrm>
            <a:off x="4521759" y="1754596"/>
            <a:ext cx="3752204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648119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ide Bar with Large Chart/table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79593" y="948635"/>
            <a:ext cx="3002595" cy="5323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794919" y="1168782"/>
            <a:ext cx="4745038" cy="497598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59782" y="1187071"/>
            <a:ext cx="2804043" cy="5169279"/>
          </a:xfrm>
          <a:prstGeom prst="rect">
            <a:avLst/>
          </a:prstGeom>
        </p:spPr>
        <p:txBody>
          <a:bodyPr/>
          <a:lstStyle>
            <a:lvl1pPr marL="171450" indent="-171450">
              <a:defRPr sz="1650"/>
            </a:lvl1pPr>
            <a:lvl2pPr marL="557213" indent="-255985">
              <a:defRPr sz="1650"/>
            </a:lvl2pPr>
            <a:lvl3pPr marL="432197" indent="-130969">
              <a:defRPr sz="1500"/>
            </a:lvl3pPr>
            <a:lvl5pPr marL="1028700" indent="0">
              <a:buNone/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>
              <a:defRPr/>
            </a:pPr>
            <a:fld id="{9A2A000D-0D79-E646-8BC0-B88888803783}" type="slidenum">
              <a:rPr lang="en-US" smtClean="0">
                <a:solidFill>
                  <a:srgbClr val="58595B">
                    <a:lumMod val="65000"/>
                    <a:lumOff val="35000"/>
                  </a:srgbClr>
                </a:solidFill>
              </a:rPr>
              <a:pPr defTabSz="342900">
                <a:defRPr/>
              </a:pPr>
              <a:t>‹#›</a:t>
            </a:fld>
            <a:endParaRPr lang="en-US" dirty="0">
              <a:solidFill>
                <a:srgbClr val="58595B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6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ed List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554234" y="2034984"/>
            <a:ext cx="4114279" cy="41920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1862488"/>
            <a:ext cx="4197350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587748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>
              <a:defRPr/>
            </a:pPr>
            <a:fld id="{9A2A000D-0D79-E646-8BC0-B88888803783}" type="slidenum">
              <a:rPr lang="en-US" smtClean="0">
                <a:solidFill>
                  <a:srgbClr val="58595B">
                    <a:lumMod val="65000"/>
                    <a:lumOff val="35000"/>
                  </a:srgb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srgbClr val="58595B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80406" y="1682496"/>
            <a:ext cx="7493555" cy="448055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</p:spTree>
    <p:extLst>
      <p:ext uri="{BB962C8B-B14F-4D97-AF65-F5344CB8AC3E}">
        <p14:creationId xmlns:p14="http://schemas.microsoft.com/office/powerpoint/2010/main" val="4038811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ed List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554234" y="2034984"/>
            <a:ext cx="4114279" cy="41920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>
              <a:defRPr/>
            </a:pPr>
            <a:fld id="{9A2A000D-0D79-E646-8BC0-B88888803783}" type="slidenum">
              <a:rPr lang="en-US" smtClean="0">
                <a:solidFill>
                  <a:srgbClr val="58595B">
                    <a:lumMod val="65000"/>
                    <a:lumOff val="35000"/>
                  </a:srgbClr>
                </a:solidFill>
              </a:rPr>
              <a:pPr defTabSz="342900">
                <a:defRPr/>
              </a:pPr>
              <a:t>‹#›</a:t>
            </a:fld>
            <a:endParaRPr lang="en-US" dirty="0">
              <a:solidFill>
                <a:srgbClr val="58595B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1862488"/>
            <a:ext cx="4197350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692521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D87D-2738-9E02-7906-2A1A04DB5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1F2F-2941-7802-59C2-3B8F4B7A8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B4645-1C04-A89A-866E-8B2667B3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20681-E966-B96C-807A-70A4E053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8D9D2-426B-5F7B-B7A0-FB6D2B12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57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6517-F5A5-7C28-6D39-ECC5747B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EF65-44FA-C563-4E1D-EAE04DA40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DFAF-89F5-233F-21E7-B0670318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AB837-CFF5-419C-3303-E40FD1A9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39E32-A7B0-1E71-322F-C7024825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52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75801-19C5-591A-7DCC-1261AB7F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A49-6327-FEDA-1BFC-84CAA38CD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429BD-2752-17F4-3D2D-A49C5648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42B5C-8577-870B-F296-2DFC761B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0398F-CD57-EB34-D7DF-15E714D1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CD1B-D29C-7EC9-D43F-75EA7D4F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D8E76-303A-CB1F-BCE2-4B37DE3DD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C882F-FAAC-0453-60F7-BC71C463C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3DCCC-9A0D-F9F5-7537-ACEB993A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AD555-5854-D557-55FC-F66176F3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379D2-8DA3-C9D1-5723-894D457A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1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91BFB-617B-30F0-E312-1265F9FED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B526E-26E4-9BD3-79E3-0D05C8B69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9A8-1F11-E9A6-2DF2-2F5CC83C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E70B7-6EF5-E3D9-A460-290F63D87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1E3D8-568D-3C7D-7935-F6F87564A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5136A-A0C7-1D44-3492-B3AAE4C1E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7DD18-FDCF-33BD-C77C-D1800F33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8FD0F-BAA8-0496-B09F-EE17E4B7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1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9810-44AD-6C6B-1360-3A52D2475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C4217-E503-B89B-34EF-43C43143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48943-FFA6-7FB9-F65F-C0861D10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0E6D5-247A-6338-D322-A3A8CC72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B9A39-D7D9-AC26-63FE-81EECF9A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51120-A634-04F7-608A-F2FE56B0D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EAE5F-29E3-05C0-7637-097B4EF6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0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C985-F91E-1D7E-7F96-42D5EFB2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37B31-7904-AC89-9827-DF5DB8F3B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14E05-595E-2903-2C00-2B1DC5F2D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F10F9-3028-E964-238E-20CDD3BF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92608-D4B5-00DA-6336-427102F9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0407B-7BF4-3595-3801-17120967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5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ulleted List and image strip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0" y="4745040"/>
            <a:ext cx="2232958" cy="157041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59153" y="4745039"/>
            <a:ext cx="2498538" cy="157041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983886" y="4745038"/>
            <a:ext cx="2303883" cy="157041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265039" y="1014483"/>
            <a:ext cx="6406778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265038" y="1682497"/>
            <a:ext cx="6406778" cy="29718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5pPr marL="120015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780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A69A-8792-D295-786A-DFE7D247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8B4213-639C-3AFA-A8D3-491E9F237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D128D-9EB0-13EC-BF26-7F6CD37B0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FA6AD-52B8-2EBD-4AEE-B2753A97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C234A-2446-B2D5-A2F3-9028A8FC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9EAEF-89D4-0B8F-C472-B1E3E783C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75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24A0-33BC-3551-0A12-B4D65BBF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37E11-76B2-AF47-4E6A-F0B13C7CC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B4713-D66E-46BA-28D1-0D8CB419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CFAD2-543A-97AD-B835-AA33F5D9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D0ED-645A-4CDA-74D9-30AB5A67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92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C54899-0869-30D3-2458-EC5B0BC2C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3EEFA-778A-583A-70EB-4ED1E5758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27CBE-5976-2DDA-2F14-D78D8152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9C118-F193-A94F-BDF0-065592EB1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F00FE-1A20-C6A1-D2F4-E5B0F5A4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5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de Bar with Large Chart/table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79593" y="948635"/>
            <a:ext cx="3002595" cy="5323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3794919" y="1168782"/>
            <a:ext cx="4745038" cy="497598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59782" y="1187071"/>
            <a:ext cx="2804043" cy="5169279"/>
          </a:xfrm>
          <a:prstGeom prst="rect">
            <a:avLst/>
          </a:prstGeom>
        </p:spPr>
        <p:txBody>
          <a:bodyPr/>
          <a:lstStyle>
            <a:lvl1pPr marL="171450" indent="-171450">
              <a:defRPr sz="1650"/>
            </a:lvl1pPr>
            <a:lvl2pPr marL="557213" indent="-255985">
              <a:defRPr sz="1650"/>
            </a:lvl2pPr>
            <a:lvl3pPr marL="432197" indent="-130969">
              <a:defRPr sz="1500"/>
            </a:lvl3pPr>
            <a:lvl5pPr marL="1028700" indent="0">
              <a:buNone/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83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ide Bar with Large Image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79593" y="948635"/>
            <a:ext cx="3002595" cy="5323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59782" y="1187071"/>
            <a:ext cx="2804043" cy="5169279"/>
          </a:xfrm>
          <a:prstGeom prst="rect">
            <a:avLst/>
          </a:prstGeom>
        </p:spPr>
        <p:txBody>
          <a:bodyPr/>
          <a:lstStyle>
            <a:lvl1pPr marL="171450" indent="-171450">
              <a:defRPr sz="1650"/>
            </a:lvl1pPr>
            <a:lvl2pPr marL="301228" indent="0">
              <a:buNone/>
              <a:defRPr sz="1650"/>
            </a:lvl2pPr>
            <a:lvl3pPr marL="432197" indent="-130969">
              <a:defRPr sz="1500"/>
            </a:lvl3pPr>
            <a:lvl5pPr marL="1028700" indent="0">
              <a:buNone/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3795713" y="1132872"/>
            <a:ext cx="4745037" cy="5103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90006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Image/Chart and caption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0407" y="1014483"/>
            <a:ext cx="749355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394634" y="5354671"/>
            <a:ext cx="6264161" cy="960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+mn-lt"/>
              </a:defRPr>
            </a:lvl1pPr>
            <a:lvl2pPr>
              <a:defRPr sz="1650"/>
            </a:lvl2pPr>
            <a:lvl3pPr>
              <a:defRPr sz="1500"/>
            </a:lvl3pPr>
            <a:lvl5pPr marL="1371600" indent="-171450">
              <a:defRPr sz="135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67439" y="141160"/>
            <a:ext cx="2722562" cy="2698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Arial"/>
                <a:cs typeface="Arial"/>
              </a:defRPr>
            </a:lvl2pPr>
            <a:lvl3pPr>
              <a:defRPr sz="900">
                <a:latin typeface="Arial"/>
                <a:cs typeface="Arial"/>
              </a:defRPr>
            </a:lvl3pPr>
            <a:lvl4pPr>
              <a:defRPr sz="900">
                <a:latin typeface="Arial"/>
                <a:cs typeface="Arial"/>
              </a:defRPr>
            </a:lvl4pPr>
            <a:lvl5pPr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Section Heading Will Go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853" y="6447792"/>
            <a:ext cx="597004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2" hasCustomPrompt="1"/>
          </p:nvPr>
        </p:nvSpPr>
        <p:spPr>
          <a:xfrm>
            <a:off x="1396108" y="1754596"/>
            <a:ext cx="6262687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8400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image" Target="../media/image8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2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38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40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F7A60-0B0A-9396-5BC7-C4CE72F9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D4337-DD7C-B86A-D5DF-58E1CF89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B505A-2A6F-F031-5DA6-BFC20EE73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B82AA-A713-428A-96A1-6CE2244E02D3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40699-DA9E-580A-CD47-87A66CEA4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F1D08-0FAA-2FB9-C06A-ECB1C4AE3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1046B-086F-402C-AD32-5815725E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hyperlink" Target="https://www.ramseycounty.us/sites/default/files/Departments/Community%20%26%20Economic%20Development/Ramsey%20County%20Equitable%20Development%20Framework%202023.pdf" TargetMode="External"/><Relationship Id="rId7" Type="http://schemas.openxmlformats.org/officeDocument/2006/relationships/diagramQuickStyle" Target="../diagrams/quickStyle5.xml"/><Relationship Id="rId2" Type="http://schemas.openxmlformats.org/officeDocument/2006/relationships/hyperlink" Target="https://www.ramseycounty.us/your-government/projects-initiatives/economic-development-initiatives/economic-competitiveness-inclusion-plan" TargetMode="Externa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hyperlink" Target="https://www.ramseycounty.us/your-government/projects-initiatives/economic-development-initiatives/deeply-affordable-housing-infrastructure-initiative#:~:text=The%20funding%20will%20expand%20the,of%20naturally%20occurring%20affordable%20housing." TargetMode="External"/><Relationship Id="rId9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eycounty.us/ed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vert="horz" lIns="68580" tIns="34290" rIns="68580" bIns="34290" anchor="ctr">
            <a:normAutofit/>
          </a:bodyPr>
          <a:lstStyle/>
          <a:p>
            <a:r>
              <a:rPr lang="en-US" sz="2700" dirty="0"/>
              <a:t>Ramsey County Emerging and Diverse Developers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5E9F3-F70E-0603-9675-922D50317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68580" tIns="34290" rIns="68580" bIns="34290" anchor="ctr">
            <a:normAutofit/>
          </a:bodyPr>
          <a:lstStyle/>
          <a:p>
            <a:r>
              <a:rPr lang="en-US" dirty="0"/>
              <a:t>June, 2024</a:t>
            </a:r>
          </a:p>
        </p:txBody>
      </p:sp>
    </p:spTree>
    <p:extLst>
      <p:ext uri="{BB962C8B-B14F-4D97-AF65-F5344CB8AC3E}">
        <p14:creationId xmlns:p14="http://schemas.microsoft.com/office/powerpoint/2010/main" val="251798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085D54D-9FF6-2037-CC6E-2C6A12D9EE0A}"/>
              </a:ext>
            </a:extLst>
          </p:cNvPr>
          <p:cNvGraphicFramePr/>
          <p:nvPr/>
        </p:nvGraphicFramePr>
        <p:xfrm>
          <a:off x="-464706" y="1693444"/>
          <a:ext cx="4347437" cy="3731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FEAC6A-9C86-9D27-5E41-60DBCED3C5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4F9C1-C668-B822-4D2D-CFA11C22E7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22531" y="2018270"/>
            <a:ext cx="5578716" cy="3481095"/>
          </a:xfrm>
        </p:spPr>
        <p:txBody>
          <a:bodyPr lIns="68580" tIns="34290" rIns="68580" bIns="34290"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US" sz="1350" b="1" dirty="0">
                <a:cs typeface="Arial"/>
              </a:rPr>
              <a:t>Technical Assistance Services</a:t>
            </a:r>
            <a:endParaRPr lang="en-US" sz="1500" b="1" dirty="0">
              <a:cs typeface="Arial"/>
            </a:endParaRPr>
          </a:p>
          <a:p>
            <a:pPr marL="257175" indent="-257175">
              <a:buAutoNum type="alphaUcPeriod"/>
            </a:pPr>
            <a:r>
              <a:rPr lang="en-US" sz="1050" dirty="0">
                <a:cs typeface="Arial"/>
              </a:rPr>
              <a:t>Cohort Learning (NEOO) </a:t>
            </a:r>
            <a:r>
              <a:rPr lang="en-US" sz="1050" b="1" dirty="0">
                <a:solidFill>
                  <a:schemeClr val="accent1"/>
                </a:solidFill>
                <a:cs typeface="Arial"/>
              </a:rPr>
              <a:t>Starting Aug 22</a:t>
            </a:r>
            <a:r>
              <a:rPr lang="en-US" sz="1050" b="1" baseline="30000" dirty="0">
                <a:solidFill>
                  <a:schemeClr val="accent1"/>
                </a:solidFill>
                <a:cs typeface="Arial"/>
              </a:rPr>
              <a:t>nd</a:t>
            </a:r>
            <a:r>
              <a:rPr lang="en-US" sz="1050" b="1" dirty="0">
                <a:solidFill>
                  <a:schemeClr val="accent1"/>
                </a:solidFill>
                <a:cs typeface="Arial"/>
              </a:rPr>
              <a:t>!</a:t>
            </a:r>
            <a:endParaRPr lang="en-US" sz="1050" dirty="0">
              <a:cs typeface="Arial"/>
            </a:endParaRP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EDD Overview, Introductions, and Development 101</a:t>
            </a: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Understanding Site Potential </a:t>
            </a: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Intro to Proforma Essentials</a:t>
            </a: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Building Connections</a:t>
            </a: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Sustainable and Affordable Development: Planning, Design and Approvals</a:t>
            </a: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Community-centered Development and Funding Sources </a:t>
            </a: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Proforma Essentials II</a:t>
            </a:r>
          </a:p>
          <a:p>
            <a:pPr marL="514350" lvl="1" indent="-128588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900" dirty="0"/>
              <a:t>Pathways to Success </a:t>
            </a:r>
          </a:p>
          <a:p>
            <a:pPr marL="257175" indent="-257175">
              <a:buAutoNum type="alphaUcPeriod"/>
            </a:pPr>
            <a:r>
              <a:rPr lang="en-US" sz="1050" dirty="0">
                <a:cs typeface="Arial"/>
              </a:rPr>
              <a:t>Small Group (Baker-Tilly)</a:t>
            </a:r>
          </a:p>
          <a:p>
            <a:pPr marL="514350" lvl="1" indent="-128588">
              <a:buFont typeface="Wingdings" panose="05000000000000000000" pitchFamily="2" charset="2"/>
              <a:buChar char="Ø"/>
            </a:pPr>
            <a:r>
              <a:rPr lang="en-US" sz="900" dirty="0">
                <a:cs typeface="Arial"/>
              </a:rPr>
              <a:t>Focused group education</a:t>
            </a:r>
          </a:p>
          <a:p>
            <a:pPr marL="257175" indent="-257175">
              <a:buAutoNum type="alphaUcPeriod"/>
            </a:pPr>
            <a:r>
              <a:rPr lang="en-US" sz="1050" dirty="0">
                <a:cs typeface="Arial"/>
              </a:rPr>
              <a:t>Advanced Coaching (NEOO/ Baker-Tilly</a:t>
            </a:r>
            <a:r>
              <a:rPr lang="en-US" sz="1200" b="1" dirty="0">
                <a:cs typeface="Arial"/>
              </a:rPr>
              <a:t>) </a:t>
            </a:r>
            <a:r>
              <a:rPr lang="en-US" sz="1200" b="1" dirty="0">
                <a:solidFill>
                  <a:schemeClr val="accent1"/>
                </a:solidFill>
                <a:cs typeface="Arial"/>
              </a:rPr>
              <a:t>In September</a:t>
            </a:r>
            <a:endParaRPr lang="en-US" sz="1050" b="1" dirty="0">
              <a:cs typeface="Arial"/>
            </a:endParaRPr>
          </a:p>
          <a:p>
            <a:pPr marL="642938" lvl="1" indent="-257175">
              <a:buFont typeface="Wingdings" panose="05000000000000000000" pitchFamily="2" charset="2"/>
              <a:buChar char="Ø"/>
            </a:pPr>
            <a:r>
              <a:rPr lang="en-US" sz="900" dirty="0">
                <a:cs typeface="Arial"/>
              </a:rPr>
              <a:t>For developers who have been through other cohort learning and need additional support &lt;10 hours</a:t>
            </a:r>
          </a:p>
          <a:p>
            <a:pPr marL="642938" lvl="1" indent="-257175">
              <a:buFont typeface="Wingdings" panose="05000000000000000000" pitchFamily="2" charset="2"/>
              <a:buChar char="Ø"/>
            </a:pPr>
            <a:endParaRPr lang="en-US" sz="900" dirty="0">
              <a:cs typeface="Arial"/>
            </a:endParaRPr>
          </a:p>
          <a:p>
            <a:pPr marL="385763" lvl="1" indent="0">
              <a:buNone/>
            </a:pPr>
            <a:endParaRPr lang="en-US" sz="1350" dirty="0"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F7036B-983F-7E30-8317-F49A8F2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9A2A000D-0D79-E646-8BC0-B88888803783}" type="slidenum">
              <a:rPr lang="en-US">
                <a:solidFill>
                  <a:srgbClr val="58595B">
                    <a:lumMod val="65000"/>
                    <a:lumOff val="35000"/>
                  </a:srgbClr>
                </a:solidFill>
                <a:latin typeface="Arial"/>
              </a:rPr>
              <a:pPr defTabSz="342900">
                <a:defRPr/>
              </a:pPr>
              <a:t>10</a:t>
            </a:fld>
            <a:endParaRPr lang="en-US" dirty="0">
              <a:solidFill>
                <a:srgbClr val="58595B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25BEBF4-0B9C-BEB0-9FDC-AF49B0B50B12}"/>
              </a:ext>
            </a:extLst>
          </p:cNvPr>
          <p:cNvSpPr txBox="1">
            <a:spLocks/>
          </p:cNvSpPr>
          <p:nvPr/>
        </p:nvSpPr>
        <p:spPr>
          <a:xfrm>
            <a:off x="3281517" y="1375420"/>
            <a:ext cx="7630740" cy="432956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  <a:defRPr/>
            </a:pPr>
            <a:r>
              <a:rPr lang="en-US" sz="2025" b="1" dirty="0">
                <a:solidFill>
                  <a:srgbClr val="58595B"/>
                </a:solidFill>
                <a:latin typeface="Arial"/>
                <a:cs typeface="Arial"/>
              </a:rPr>
              <a:t>Building Capacity for Emerging Developers</a:t>
            </a:r>
          </a:p>
        </p:txBody>
      </p:sp>
    </p:spTree>
    <p:extLst>
      <p:ext uri="{BB962C8B-B14F-4D97-AF65-F5344CB8AC3E}">
        <p14:creationId xmlns:p14="http://schemas.microsoft.com/office/powerpoint/2010/main" val="160184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205D38-4948-D099-4379-542B3CE4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922D4-A675-A468-2408-F5938129A2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68580" tIns="34290" rIns="68580" bIns="34290" anchor="t"/>
          <a:lstStyle/>
          <a:p>
            <a:r>
              <a:rPr lang="en-US" dirty="0"/>
              <a:t>Intake Form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03664-5B25-1726-7709-18E7EF43D4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68580" tIns="34290" rIns="68580" bIns="34290" anchor="t"/>
          <a:lstStyle/>
          <a:p>
            <a:pPr marL="0" indent="0">
              <a:buNone/>
            </a:pPr>
            <a:endParaRPr lang="en-US" sz="1500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sz="1500" b="1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sz="1500" b="1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sz="1500" b="1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sz="1500" b="1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sz="1500" b="1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sz="1500" b="1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444444"/>
                </a:solidFill>
                <a:latin typeface="Helvetica" panose="020B0604020202020204" pitchFamily="34" charset="0"/>
              </a:rPr>
              <a:t>Program participants can expect: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4444"/>
                </a:solidFill>
                <a:latin typeface="Helvetica" panose="020B0604020202020204" pitchFamily="34" charset="0"/>
              </a:rPr>
              <a:t>Mentorship from industry experts.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4444"/>
                </a:solidFill>
                <a:latin typeface="Helvetica" panose="020B0604020202020204" pitchFamily="34" charset="0"/>
              </a:rPr>
              <a:t>Tailored educational training.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4444"/>
                </a:solidFill>
                <a:latin typeface="Helvetica" panose="020B0604020202020204" pitchFamily="34" charset="0"/>
              </a:rPr>
              <a:t>Opportunities to network.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4444"/>
                </a:solidFill>
                <a:latin typeface="Helvetica" panose="020B0604020202020204" pitchFamily="34" charset="0"/>
              </a:rPr>
              <a:t>Access to funding resources.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444444"/>
              </a:solidFill>
              <a:latin typeface="Helvetica" panose="020B0604020202020204" pitchFamily="34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CA40B-0F0D-67FD-8382-89B0711B5D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40A1441-0318-9DB9-B635-904BF9DAA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077822"/>
              </p:ext>
            </p:extLst>
          </p:nvPr>
        </p:nvGraphicFramePr>
        <p:xfrm>
          <a:off x="392171" y="1828160"/>
          <a:ext cx="3761060" cy="1494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14F7D6A-338D-3BA1-BCEC-55E80EA55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0713016"/>
              </p:ext>
            </p:extLst>
          </p:nvPr>
        </p:nvGraphicFramePr>
        <p:xfrm>
          <a:off x="4153231" y="1791024"/>
          <a:ext cx="4333352" cy="1676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79945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66994-E651-FDF9-CC20-472472916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Any 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BA798-A897-EEEA-3E92-89711604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9A2A000D-0D79-E646-8BC0-B88888803783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342900"/>
              <a:t>12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01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1" name="Group 18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91645" y="2527625"/>
            <a:ext cx="3252126" cy="3473126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32" name="Freeform: Shape 19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 useBgFill="1">
          <p:nvSpPr>
            <p:cNvPr id="33" name="Freeform: Shape 20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 useBgFill="1">
          <p:nvSpPr>
            <p:cNvPr id="34" name="Freeform: Shape 22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35" name="Group 24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834245" y="857251"/>
            <a:ext cx="3512956" cy="2592218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EFA922-886C-86EC-94B1-C4B922A0B424}"/>
              </a:ext>
            </a:extLst>
          </p:cNvPr>
          <p:cNvSpPr txBox="1">
            <a:spLocks/>
          </p:cNvSpPr>
          <p:nvPr/>
        </p:nvSpPr>
        <p:spPr>
          <a:xfrm>
            <a:off x="603504" y="1459467"/>
            <a:ext cx="3858768" cy="109053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>
                <a:solidFill>
                  <a:schemeClr val="tx2"/>
                </a:solidFill>
                <a:ea typeface="+mj-ea"/>
                <a:cs typeface="+mj-cs"/>
              </a:rPr>
              <a:t>Participate in one of our EDD Pathways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F0018E-8AA4-23E6-29B5-3169753A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426" y="1058696"/>
            <a:ext cx="1681457" cy="1292621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1837B9B-8D97-B0A9-9A90-7161FA87A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022" y="2727045"/>
            <a:ext cx="3415432" cy="2729467"/>
          </a:xfrm>
        </p:spPr>
        <p:txBody>
          <a:bodyPr vert="horz" lIns="68580" tIns="34290" rIns="68580" bIns="34290" rtlCol="0" anchor="ctr">
            <a:normAutofit fontScale="92500"/>
          </a:bodyPr>
          <a:lstStyle/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chemeClr val="tx2"/>
                </a:solidFill>
                <a:latin typeface="+mn-lt"/>
                <a:cs typeface="+mn-cs"/>
              </a:rPr>
              <a:t>Interested in participating on one of our three EDD Pathways?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5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+mn-lt"/>
                <a:cs typeface="+mn-cs"/>
              </a:rPr>
              <a:t>Intake Forms accepted until 5:00 p.m. CT on Thursday, July 25</a:t>
            </a:r>
            <a:r>
              <a:rPr lang="en-US" sz="1350" baseline="30000" dirty="0">
                <a:solidFill>
                  <a:schemeClr val="tx2"/>
                </a:solidFill>
                <a:latin typeface="+mn-lt"/>
                <a:cs typeface="+mn-cs"/>
              </a:rPr>
              <a:t>th</a:t>
            </a:r>
            <a:r>
              <a:rPr lang="en-US" sz="1350" dirty="0">
                <a:solidFill>
                  <a:schemeClr val="tx2"/>
                </a:solidFill>
                <a:latin typeface="+mn-lt"/>
                <a:cs typeface="+mn-cs"/>
              </a:rPr>
              <a:t>. Late submissions will not be considered.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+mn-lt"/>
                <a:cs typeface="+mn-cs"/>
              </a:rPr>
              <a:t>Participants chosen for the Cohort and Small Groups will be notified in early August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+mn-lt"/>
                <a:cs typeface="+mn-cs"/>
              </a:rPr>
              <a:t>Technical assistance provided for free for eligible developers through contracted partners </a:t>
            </a:r>
          </a:p>
          <a:p>
            <a:pPr marL="342900" lvl="1"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2"/>
              </a:solidFill>
              <a:latin typeface="+mn-lt"/>
              <a:cs typeface="+mn-cs"/>
            </a:endParaRPr>
          </a:p>
          <a:p>
            <a:pPr lvl="1"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+mn-lt"/>
                <a:cs typeface="+mn-cs"/>
              </a:rPr>
              <a:t>NEOO </a:t>
            </a:r>
          </a:p>
          <a:p>
            <a:pPr lvl="1"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+mn-lt"/>
                <a:cs typeface="+mn-cs"/>
              </a:rPr>
              <a:t>Baker Tilly. </a:t>
            </a: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2"/>
              </a:solidFill>
              <a:latin typeface="+mn-lt"/>
              <a:cs typeface="+mn-cs"/>
            </a:endParaRPr>
          </a:p>
          <a:p>
            <a:pPr indent="-171450" algn="l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DB0436B-2C12-6ECC-AFFA-A34678B7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296" y="3754628"/>
            <a:ext cx="1497271" cy="1497271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89797A7-210F-2DD1-3B41-B47512FD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r" defTabSz="685800">
              <a:spcAft>
                <a:spcPts val="450"/>
              </a:spcAft>
            </a:pPr>
            <a:fld id="{9A2A000D-0D79-E646-8BC0-B88888803783}" type="slidenum">
              <a:rPr lang="en-US" sz="900">
                <a:solidFill>
                  <a:schemeClr val="tx1">
                    <a:tint val="75000"/>
                  </a:schemeClr>
                </a:solidFill>
              </a:rPr>
              <a:pPr algn="r" defTabSz="685800">
                <a:spcAft>
                  <a:spcPts val="450"/>
                </a:spcAft>
              </a:pPr>
              <a:t>13</a:t>
            </a:fld>
            <a:endParaRPr lang="en-US" sz="9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9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E650A-7FB0-384B-2685-4601538A81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Solicitation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D5E6FA-7EA3-E7A9-B279-3F062BBEB3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68580" tIns="34290" rIns="68580" bIns="34290" anchor="t">
            <a:normAutofit fontScale="62500" lnSpcReduction="20000"/>
          </a:bodyPr>
          <a:lstStyle/>
          <a:p>
            <a:r>
              <a:rPr lang="en-US" sz="2400" dirty="0">
                <a:ea typeface="+mn-lt"/>
                <a:cs typeface="+mn-lt"/>
              </a:rPr>
              <a:t>Emerging and Diverse Developers Solicitation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62B7E1-11C6-0201-4CD3-745217B9D5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7498" y="5693569"/>
            <a:ext cx="596503" cy="273844"/>
          </a:xfrm>
          <a:prstGeom prst="rect">
            <a:avLst/>
          </a:prstGeom>
        </p:spPr>
        <p:txBody>
          <a:bodyPr/>
          <a:lstStyle/>
          <a:p>
            <a:pPr defTabSz="342900">
              <a:defRPr/>
            </a:pPr>
            <a:fld id="{9A2A000D-0D79-E646-8BC0-B88888803783}" type="slidenum">
              <a:rPr lang="en-US" sz="1350">
                <a:solidFill>
                  <a:srgbClr val="58595B"/>
                </a:solidFill>
                <a:latin typeface="Arial"/>
              </a:rPr>
              <a:pPr defTabSz="342900">
                <a:defRPr/>
              </a:pPr>
              <a:t>14</a:t>
            </a:fld>
            <a:endParaRPr lang="en-US" sz="1350" dirty="0">
              <a:solidFill>
                <a:srgbClr val="58595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354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60D1A-CB5E-EDFE-9F8F-D0C404A7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0BBFF-FB45-AA35-83C2-7FDCCFF6F4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0" dirty="0"/>
              <a:t>What is a </a:t>
            </a:r>
            <a:r>
              <a:rPr lang="en-US" dirty="0"/>
              <a:t>Solicitation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CEF5F-2DE1-5395-64BB-1DE04756C3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406" y="2048664"/>
            <a:ext cx="7493555" cy="3360419"/>
          </a:xfrm>
        </p:spPr>
        <p:txBody>
          <a:bodyPr lIns="68580" tIns="34290" rIns="68580" bIns="34290" anchor="t"/>
          <a:lstStyle/>
          <a:p>
            <a:pPr marL="0" indent="0">
              <a:buNone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A Solicitation is:</a:t>
            </a:r>
          </a:p>
          <a:p>
            <a:pPr marL="342900" indent="-342900"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Funding opportunity</a:t>
            </a:r>
          </a:p>
          <a:p>
            <a:pPr marL="342900" indent="-342900"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They are documents that make the government's requirements clear so that businesses/ individuals or entities can submit competitive applications. </a:t>
            </a:r>
          </a:p>
          <a:p>
            <a:pPr marL="342900" indent="-342900"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Municipalities generally acquires goods and services through this cost-effective, competitive and fair process accessible to all businesses. </a:t>
            </a:r>
          </a:p>
          <a:p>
            <a:pPr marL="0" indent="0">
              <a:buNone/>
            </a:pP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Synonyms 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Request for Proposals (RFPs)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Request for Quotes (RFQ)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Notice of Funding Opportunities (NOFO)</a:t>
            </a:r>
          </a:p>
          <a:p>
            <a:pPr marL="0" indent="0">
              <a:buNone/>
            </a:pP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4F21-C0F3-D8E4-0C15-4C9E20762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13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60D1A-CB5E-EDFE-9F8F-D0C404A7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0BBFF-FB45-AA35-83C2-7FDCCFF6F4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0" dirty="0"/>
              <a:t>What is a </a:t>
            </a:r>
            <a:r>
              <a:rPr lang="en-US" dirty="0"/>
              <a:t>Solicitation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CEF5F-2DE1-5395-64BB-1DE04756C3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406" y="2048664"/>
            <a:ext cx="7493555" cy="3360419"/>
          </a:xfrm>
        </p:spPr>
        <p:txBody>
          <a:bodyPr lIns="68580" tIns="34290" rIns="68580" bIns="34290" anchor="t"/>
          <a:lstStyle/>
          <a:p>
            <a:pPr marL="0" indent="0">
              <a:buNone/>
            </a:pPr>
            <a:r>
              <a:rPr lang="en-US" dirty="0">
                <a:cs typeface="Arial"/>
              </a:rPr>
              <a:t>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 an effort to create affordable housing options for our constituents Ramsey County offers a competitive application process where developers are invited to apply for a duration of time using specific funding sources and guidelines to assist in the application process</a:t>
            </a:r>
          </a:p>
          <a:p>
            <a:pPr marL="0" indent="0">
              <a:buNone/>
            </a:pP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Online application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Usually, 4 weeks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Available funding will have a variety of guidelines that applicants should be aware of. Could include a specific funding source or multiple funding sources. 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Geographic location limitations 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4F21-C0F3-D8E4-0C15-4C9E20762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9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ED0DE-CC3F-A5F1-F9C5-54ACBDC7DF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Solicitation Announcement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CA402C-035F-99F3-EAE6-177EED337A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605" y="2111876"/>
            <a:ext cx="4114279" cy="3144060"/>
          </a:xfrm>
        </p:spPr>
        <p:txBody>
          <a:bodyPr/>
          <a:lstStyle/>
          <a:p>
            <a:pPr marL="85725" indent="0">
              <a:spcAft>
                <a:spcPts val="450"/>
              </a:spcAft>
              <a:buNone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Published: September 2024 </a:t>
            </a:r>
          </a:p>
          <a:p>
            <a:pPr marL="85725" indent="0">
              <a:spcAft>
                <a:spcPts val="450"/>
              </a:spcAft>
              <a:buNone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Responses Due: October 2024</a:t>
            </a:r>
          </a:p>
          <a:p>
            <a:pPr marL="85725" indent="0">
              <a:spcAft>
                <a:spcPts val="450"/>
              </a:spcAft>
              <a:buNone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Eligible Uses</a:t>
            </a:r>
            <a:endParaRPr lang="en-US" sz="1200" dirty="0"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900113" lvl="2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Predevelopment (20k)</a:t>
            </a:r>
          </a:p>
          <a:p>
            <a:pPr marL="1243013" lvl="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With site ownership</a:t>
            </a:r>
          </a:p>
          <a:p>
            <a:pPr marL="900113" lvl="2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New construction </a:t>
            </a:r>
            <a:endParaRPr lang="en-US" sz="1200" dirty="0"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900113" lvl="2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Acquisition/Rehab</a:t>
            </a:r>
          </a:p>
          <a:p>
            <a:pPr marL="900113" lvl="2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Rehab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BA7AE-3266-3EEE-2285-CA7EA4D2EA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 vert="horz" lIns="68580" tIns="34290" rIns="68580" bIns="34290" anchor="t"/>
          <a:lstStyle/>
          <a:p>
            <a:pPr marL="728663" lvl="2" indent="0">
              <a:spcAft>
                <a:spcPts val="450"/>
              </a:spcAft>
              <a:buNone/>
            </a:pPr>
            <a:endParaRPr lang="en-US" sz="1350" dirty="0">
              <a:latin typeface="+mn-lt"/>
            </a:endParaRPr>
          </a:p>
          <a:p>
            <a:pPr marL="257175" indent="-171450" algn="l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latin typeface="+mn-lt"/>
            </a:endParaRPr>
          </a:p>
          <a:p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0CA1F5-B3D3-E88E-A4CA-C5DB2744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9A2A000D-0D79-E646-8BC0-B88888803783}" type="slidenum">
              <a:rPr lang="en-US">
                <a:solidFill>
                  <a:srgbClr val="58595B">
                    <a:lumMod val="65000"/>
                    <a:lumOff val="35000"/>
                  </a:srgbClr>
                </a:solidFill>
                <a:latin typeface="Arial"/>
              </a:rPr>
              <a:pPr defTabSz="342900">
                <a:defRPr/>
              </a:pPr>
              <a:t>17</a:t>
            </a:fld>
            <a:endParaRPr lang="en-US" dirty="0">
              <a:solidFill>
                <a:srgbClr val="58595B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2797B-83EF-924A-E706-2A8ADFD0415A}"/>
              </a:ext>
            </a:extLst>
          </p:cNvPr>
          <p:cNvSpPr txBox="1"/>
          <p:nvPr/>
        </p:nvSpPr>
        <p:spPr>
          <a:xfrm>
            <a:off x="4035282" y="2111876"/>
            <a:ext cx="3588798" cy="243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Aft>
                <a:spcPts val="450"/>
              </a:spcAft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Housing Development that serves low-to-moderate income residents</a:t>
            </a:r>
          </a:p>
          <a:p>
            <a:pPr marL="1114425" lvl="2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Deferrable 0% interest loan</a:t>
            </a:r>
          </a:p>
          <a:p>
            <a:pPr marL="1114425" lvl="2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30-80%  Area Median Income</a:t>
            </a:r>
          </a:p>
          <a:p>
            <a:pPr marL="1114425" lvl="2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20 years of affordability </a:t>
            </a:r>
          </a:p>
          <a:p>
            <a:pPr marL="1114425" lvl="2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Eligible in both Saint Paul and suburban Ramsey County</a:t>
            </a:r>
          </a:p>
          <a:p>
            <a:pPr marL="1457325" lvl="3" indent="-214313" defTabSz="3429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Except for North Saint Paul</a:t>
            </a:r>
          </a:p>
          <a:p>
            <a:pPr marL="900113" lvl="2" defTabSz="342900">
              <a:spcAft>
                <a:spcPts val="450"/>
              </a:spcAft>
              <a:defRPr/>
            </a:pP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342900">
              <a:defRPr/>
            </a:pPr>
            <a:endParaRPr lang="en-US" sz="1350" dirty="0">
              <a:solidFill>
                <a:srgbClr val="58595B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4A2F82-B166-29B9-11BF-525BC540E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"/>
          <a:stretch/>
        </p:blipFill>
        <p:spPr>
          <a:xfrm>
            <a:off x="2732785" y="4538717"/>
            <a:ext cx="3588798" cy="1007243"/>
          </a:xfrm>
          <a:prstGeom prst="rect">
            <a:avLst/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2E9D2AA6-32E4-4879-2496-95ED42396683}"/>
              </a:ext>
            </a:extLst>
          </p:cNvPr>
          <p:cNvSpPr/>
          <p:nvPr/>
        </p:nvSpPr>
        <p:spPr>
          <a:xfrm>
            <a:off x="7103629" y="4024704"/>
            <a:ext cx="1711171" cy="1215185"/>
          </a:xfrm>
          <a:prstGeom prst="hexagon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Zoom Webinar 9/9 at Noon</a:t>
            </a:r>
          </a:p>
        </p:txBody>
      </p:sp>
    </p:spTree>
    <p:extLst>
      <p:ext uri="{BB962C8B-B14F-4D97-AF65-F5344CB8AC3E}">
        <p14:creationId xmlns:p14="http://schemas.microsoft.com/office/powerpoint/2010/main" val="3678338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1CE2A6A-A36F-9108-10C1-85FC9FEB7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4298" y="1300750"/>
            <a:ext cx="7493555" cy="4329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8BF5B1-90F1-4EEC-E19C-BF7BAFAD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853" y="5693094"/>
            <a:ext cx="597004" cy="273844"/>
          </a:xfrm>
        </p:spPr>
        <p:txBody>
          <a:bodyPr/>
          <a:lstStyle/>
          <a:p>
            <a:fld id="{9A2A000D-0D79-E646-8BC0-B88888803783}" type="slidenum">
              <a:rPr lang="en-US" smtClean="0"/>
              <a:pPr/>
              <a:t>18</a:t>
            </a:fld>
            <a:endParaRPr lang="en-US" dirty="0"/>
          </a:p>
        </p:txBody>
      </p:sp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8318F2A2-FDB5-3F75-6E62-9013E20EB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6EA8476-2C55-5B38-56A0-16DCAAAE7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57250"/>
            <a:ext cx="4472089" cy="51435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F538C5A-1073-12EF-553C-45135D798651}"/>
              </a:ext>
            </a:extLst>
          </p:cNvPr>
          <p:cNvSpPr txBox="1">
            <a:spLocks/>
          </p:cNvSpPr>
          <p:nvPr/>
        </p:nvSpPr>
        <p:spPr>
          <a:xfrm>
            <a:off x="31339" y="1596249"/>
            <a:ext cx="4971338" cy="3440007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All proposed housing developments must include units at/or below 80% Area Median Income (AMI) and the overall average of rental limits must be at or below 80% AMI</a:t>
            </a: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Applications can only contain 30% AMI, 50% AMI, 60% AMI, 80% AMI and 100% AMI (market rate) units. </a:t>
            </a: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Applications where rental limits average to 50% AMI will receive the most points.</a:t>
            </a: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Points will also be awarded to applications where rental limits average to 60% AMI</a:t>
            </a: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indent="-21431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Income Averaging allows applicants/owners to elect to serve households with incomes of up to 100%  AMI</a:t>
            </a:r>
            <a:b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8BE6EFB-13E9-54B1-36A8-3DFFD7863C8B}"/>
              </a:ext>
            </a:extLst>
          </p:cNvPr>
          <p:cNvSpPr txBox="1">
            <a:spLocks/>
          </p:cNvSpPr>
          <p:nvPr/>
        </p:nvSpPr>
        <p:spPr>
          <a:xfrm>
            <a:off x="-1103537" y="1372204"/>
            <a:ext cx="7493555" cy="43295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Affordability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11B0E5-CA87-8B01-BDFF-07CD3E0A2B36}"/>
              </a:ext>
            </a:extLst>
          </p:cNvPr>
          <p:cNvGrpSpPr/>
          <p:nvPr/>
        </p:nvGrpSpPr>
        <p:grpSpPr>
          <a:xfrm>
            <a:off x="5412693" y="1609025"/>
            <a:ext cx="3477308" cy="1592036"/>
            <a:chOff x="7148153" y="2004385"/>
            <a:chExt cx="4636410" cy="212271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795CBBD-6398-EAD3-0879-3CDE11E5D215}"/>
                </a:ext>
              </a:extLst>
            </p:cNvPr>
            <p:cNvGrpSpPr/>
            <p:nvPr/>
          </p:nvGrpSpPr>
          <p:grpSpPr>
            <a:xfrm>
              <a:off x="7148153" y="2004385"/>
              <a:ext cx="2150196" cy="2122714"/>
              <a:chOff x="7473357" y="1833045"/>
              <a:chExt cx="2150196" cy="212271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8ADE166-5118-371F-66B0-4E48F09F1A84}"/>
                  </a:ext>
                </a:extLst>
              </p:cNvPr>
              <p:cNvSpPr/>
              <p:nvPr/>
            </p:nvSpPr>
            <p:spPr>
              <a:xfrm>
                <a:off x="7473357" y="1833045"/>
                <a:ext cx="1017036" cy="101448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30%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C812B61-0AA0-3B76-BE14-D7F6C7888322}"/>
                  </a:ext>
                </a:extLst>
              </p:cNvPr>
              <p:cNvSpPr/>
              <p:nvPr/>
            </p:nvSpPr>
            <p:spPr>
              <a:xfrm>
                <a:off x="8606517" y="1833045"/>
                <a:ext cx="1017036" cy="101448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60%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81DF54D-C4C5-7720-FE61-29B9F9CC92D8}"/>
                  </a:ext>
                </a:extLst>
              </p:cNvPr>
              <p:cNvSpPr/>
              <p:nvPr/>
            </p:nvSpPr>
            <p:spPr>
              <a:xfrm>
                <a:off x="7480331" y="2941277"/>
                <a:ext cx="1017036" cy="101448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50%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45BC5AB-246C-53E0-8C5F-30C7A55EF34B}"/>
                  </a:ext>
                </a:extLst>
              </p:cNvPr>
              <p:cNvSpPr/>
              <p:nvPr/>
            </p:nvSpPr>
            <p:spPr>
              <a:xfrm>
                <a:off x="8606517" y="2941277"/>
                <a:ext cx="1017036" cy="101448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60%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B96F42-D01E-49D7-566C-289A34F58430}"/>
                </a:ext>
              </a:extLst>
            </p:cNvPr>
            <p:cNvSpPr txBox="1"/>
            <p:nvPr/>
          </p:nvSpPr>
          <p:spPr>
            <a:xfrm>
              <a:off x="9853127" y="2746842"/>
              <a:ext cx="193143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Example: 4-unit building at 50% AMI average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F73D40-CB9A-7FA9-D10F-DF007C5ED9C6}"/>
              </a:ext>
            </a:extLst>
          </p:cNvPr>
          <p:cNvGrpSpPr/>
          <p:nvPr/>
        </p:nvGrpSpPr>
        <p:grpSpPr>
          <a:xfrm>
            <a:off x="5118502" y="3765909"/>
            <a:ext cx="3376799" cy="1636126"/>
            <a:chOff x="6824669" y="3878211"/>
            <a:chExt cx="4502398" cy="218150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D01EC9E-C0FC-9076-A38D-CFD4970122D3}"/>
                </a:ext>
              </a:extLst>
            </p:cNvPr>
            <p:cNvGrpSpPr/>
            <p:nvPr/>
          </p:nvGrpSpPr>
          <p:grpSpPr>
            <a:xfrm>
              <a:off x="6824669" y="3878211"/>
              <a:ext cx="4502398" cy="1312805"/>
              <a:chOff x="6996736" y="4272019"/>
              <a:chExt cx="4502398" cy="1312805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9EF59151-2BCC-4295-A7EA-6BD028C51248}"/>
                  </a:ext>
                </a:extLst>
              </p:cNvPr>
              <p:cNvSpPr/>
              <p:nvPr/>
            </p:nvSpPr>
            <p:spPr>
              <a:xfrm>
                <a:off x="6996736" y="4275053"/>
                <a:ext cx="774441" cy="129695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60%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644F3F8-1F73-0250-A869-1FB4FA3084EF}"/>
                  </a:ext>
                </a:extLst>
              </p:cNvPr>
              <p:cNvSpPr/>
              <p:nvPr/>
            </p:nvSpPr>
            <p:spPr>
              <a:xfrm>
                <a:off x="7917650" y="4275053"/>
                <a:ext cx="774441" cy="129695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60%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8BD2970-5B12-2EC0-7FAD-58E80B8FCF69}"/>
                  </a:ext>
                </a:extLst>
              </p:cNvPr>
              <p:cNvSpPr/>
              <p:nvPr/>
            </p:nvSpPr>
            <p:spPr>
              <a:xfrm>
                <a:off x="8853331" y="4272020"/>
                <a:ext cx="774441" cy="129695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60%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9D085D83-4DA9-4E3E-13AC-EDDF3E683E5A}"/>
                  </a:ext>
                </a:extLst>
              </p:cNvPr>
              <p:cNvSpPr/>
              <p:nvPr/>
            </p:nvSpPr>
            <p:spPr>
              <a:xfrm>
                <a:off x="9789012" y="4272019"/>
                <a:ext cx="774441" cy="129695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60%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B5D68D3-6C2B-1139-EC5D-B27DD2D53257}"/>
                  </a:ext>
                </a:extLst>
              </p:cNvPr>
              <p:cNvSpPr/>
              <p:nvPr/>
            </p:nvSpPr>
            <p:spPr>
              <a:xfrm>
                <a:off x="10724693" y="4287869"/>
                <a:ext cx="774441" cy="129695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60%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B223D5-CC4B-CB02-FD9E-06FB7E26E5A2}"/>
                </a:ext>
              </a:extLst>
            </p:cNvPr>
            <p:cNvSpPr txBox="1"/>
            <p:nvPr/>
          </p:nvSpPr>
          <p:spPr>
            <a:xfrm>
              <a:off x="7481180" y="5382605"/>
              <a:ext cx="309776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Example 5-unit building at 60% 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287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5A2A8BA-FC81-5C37-228C-979CD9EB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853" y="5693094"/>
            <a:ext cx="597004" cy="273844"/>
          </a:xfrm>
        </p:spPr>
        <p:txBody>
          <a:bodyPr/>
          <a:lstStyle/>
          <a:p>
            <a:fld id="{9A2A000D-0D79-E646-8BC0-B8888880378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7FD1EF5-536C-F89E-E44F-72A99E8D21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5084" y="1246333"/>
            <a:ext cx="7493555" cy="4329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379762BC-3455-05B3-CEFD-B91408865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375BF-9218-9386-EFA0-67AC37159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1510168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AD15903-EBF2-B7C7-6635-5024733423C4}"/>
              </a:ext>
            </a:extLst>
          </p:cNvPr>
          <p:cNvSpPr txBox="1">
            <a:spLocks/>
          </p:cNvSpPr>
          <p:nvPr/>
        </p:nvSpPr>
        <p:spPr>
          <a:xfrm>
            <a:off x="480060" y="2413023"/>
            <a:ext cx="2064266" cy="2031956"/>
          </a:xfrm>
          <a:prstGeom prst="ellipse">
            <a:avLst/>
          </a:prstGeom>
          <a:solidFill>
            <a:srgbClr val="9E3039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450"/>
              </a:spcAft>
              <a:buNone/>
            </a:pPr>
            <a:r>
              <a:rPr lang="en-US" sz="19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Evaluation Schedule</a:t>
            </a:r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4F25A150-2E48-E0DB-2059-6E0F30432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106166"/>
              </p:ext>
            </p:extLst>
          </p:nvPr>
        </p:nvGraphicFramePr>
        <p:xfrm>
          <a:off x="2868782" y="1819174"/>
          <a:ext cx="5541222" cy="281719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188594">
                  <a:extLst>
                    <a:ext uri="{9D8B030D-6E8A-4147-A177-3AD203B41FA5}">
                      <a16:colId xmlns:a16="http://schemas.microsoft.com/office/drawing/2014/main" val="3683361323"/>
                    </a:ext>
                  </a:extLst>
                </a:gridCol>
                <a:gridCol w="2352628">
                  <a:extLst>
                    <a:ext uri="{9D8B030D-6E8A-4147-A177-3AD203B41FA5}">
                      <a16:colId xmlns:a16="http://schemas.microsoft.com/office/drawing/2014/main" val="3903999334"/>
                    </a:ext>
                  </a:extLst>
                </a:gridCol>
              </a:tblGrid>
              <a:tr h="402457">
                <a:tc>
                  <a:txBody>
                    <a:bodyPr/>
                    <a:lstStyle/>
                    <a:p>
                      <a:r>
                        <a:rPr lang="en-US" sz="1400" dirty="0"/>
                        <a:t>Task</a:t>
                      </a:r>
                    </a:p>
                  </a:txBody>
                  <a:tcPr marL="70250" marR="70250" marT="35125" marB="3512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Date Complete</a:t>
                      </a:r>
                    </a:p>
                  </a:txBody>
                  <a:tcPr marL="70250" marR="70250" marT="35125" marB="35125"/>
                </a:tc>
                <a:extLst>
                  <a:ext uri="{0D108BD9-81ED-4DB2-BD59-A6C34878D82A}">
                    <a16:rowId xmlns:a16="http://schemas.microsoft.com/office/drawing/2014/main" val="3901785481"/>
                  </a:ext>
                </a:extLst>
              </a:tr>
              <a:tr h="402457">
                <a:tc>
                  <a:txBody>
                    <a:bodyPr/>
                    <a:lstStyle/>
                    <a:p>
                      <a:r>
                        <a:rPr lang="en-US" sz="1400" dirty="0"/>
                        <a:t>Solicitation Responses Due</a:t>
                      </a:r>
                    </a:p>
                  </a:txBody>
                  <a:tcPr marL="70250" marR="70250" marT="35125" marB="3512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10/28/2024</a:t>
                      </a:r>
                    </a:p>
                  </a:txBody>
                  <a:tcPr marL="70250" marR="70250" marT="35125" marB="35125"/>
                </a:tc>
                <a:extLst>
                  <a:ext uri="{0D108BD9-81ED-4DB2-BD59-A6C34878D82A}">
                    <a16:rowId xmlns:a16="http://schemas.microsoft.com/office/drawing/2014/main" val="1637332607"/>
                  </a:ext>
                </a:extLst>
              </a:tr>
              <a:tr h="402457">
                <a:tc>
                  <a:txBody>
                    <a:bodyPr/>
                    <a:lstStyle/>
                    <a:p>
                      <a:r>
                        <a:rPr lang="en-US" sz="1400" dirty="0"/>
                        <a:t>Application Review</a:t>
                      </a:r>
                    </a:p>
                  </a:txBody>
                  <a:tcPr marL="70250" marR="70250" marT="35125" marB="3512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11/4/2024</a:t>
                      </a:r>
                    </a:p>
                  </a:txBody>
                  <a:tcPr marL="70250" marR="70250" marT="35125" marB="35125"/>
                </a:tc>
                <a:extLst>
                  <a:ext uri="{0D108BD9-81ED-4DB2-BD59-A6C34878D82A}">
                    <a16:rowId xmlns:a16="http://schemas.microsoft.com/office/drawing/2014/main" val="764819487"/>
                  </a:ext>
                </a:extLst>
              </a:tr>
              <a:tr h="402457">
                <a:tc>
                  <a:txBody>
                    <a:bodyPr/>
                    <a:lstStyle/>
                    <a:p>
                      <a:r>
                        <a:rPr lang="en-US" sz="1400" dirty="0"/>
                        <a:t>Underwriting Review</a:t>
                      </a:r>
                    </a:p>
                  </a:txBody>
                  <a:tcPr marL="70250" marR="70250" marT="35125" marB="3512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11/20/2024</a:t>
                      </a:r>
                    </a:p>
                  </a:txBody>
                  <a:tcPr marL="70250" marR="70250" marT="35125" marB="35125"/>
                </a:tc>
                <a:extLst>
                  <a:ext uri="{0D108BD9-81ED-4DB2-BD59-A6C34878D82A}">
                    <a16:rowId xmlns:a16="http://schemas.microsoft.com/office/drawing/2014/main" val="75454942"/>
                  </a:ext>
                </a:extLst>
              </a:tr>
              <a:tr h="402457">
                <a:tc>
                  <a:txBody>
                    <a:bodyPr/>
                    <a:lstStyle/>
                    <a:p>
                      <a:r>
                        <a:rPr lang="en-US" sz="1400"/>
                        <a:t>Awardees Alerted</a:t>
                      </a:r>
                    </a:p>
                  </a:txBody>
                  <a:tcPr marL="70250" marR="70250" marT="35125" marB="3512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12/12/2024</a:t>
                      </a:r>
                    </a:p>
                  </a:txBody>
                  <a:tcPr marL="70250" marR="70250" marT="35125" marB="35125"/>
                </a:tc>
                <a:extLst>
                  <a:ext uri="{0D108BD9-81ED-4DB2-BD59-A6C34878D82A}">
                    <a16:rowId xmlns:a16="http://schemas.microsoft.com/office/drawing/2014/main" val="2542580296"/>
                  </a:ext>
                </a:extLst>
              </a:tr>
              <a:tr h="4024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HRA Board Approval </a:t>
                      </a:r>
                    </a:p>
                  </a:txBody>
                  <a:tcPr marL="70250" marR="70250" marT="35125" marB="3512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12/17/2024</a:t>
                      </a:r>
                    </a:p>
                  </a:txBody>
                  <a:tcPr marL="70250" marR="70250" marT="35125" marB="35125"/>
                </a:tc>
                <a:extLst>
                  <a:ext uri="{0D108BD9-81ED-4DB2-BD59-A6C34878D82A}">
                    <a16:rowId xmlns:a16="http://schemas.microsoft.com/office/drawing/2014/main" val="2677912056"/>
                  </a:ext>
                </a:extLst>
              </a:tr>
              <a:tr h="402457">
                <a:tc>
                  <a:txBody>
                    <a:bodyPr/>
                    <a:lstStyle/>
                    <a:p>
                      <a:r>
                        <a:rPr lang="en-US" sz="1400"/>
                        <a:t>Closing Conversations Begin</a:t>
                      </a:r>
                    </a:p>
                  </a:txBody>
                  <a:tcPr marL="70250" marR="70250" marT="35125" marB="3512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1/1/2025</a:t>
                      </a:r>
                    </a:p>
                  </a:txBody>
                  <a:tcPr marL="70250" marR="70250" marT="35125" marB="35125"/>
                </a:tc>
                <a:extLst>
                  <a:ext uri="{0D108BD9-81ED-4DB2-BD59-A6C34878D82A}">
                    <a16:rowId xmlns:a16="http://schemas.microsoft.com/office/drawing/2014/main" val="3459712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062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C5772-251D-938B-5FBE-E1EAA876F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EDD Informational Meeting 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760B4C-5C45-CA06-54DA-A6423E0C49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68580" tIns="34290" rIns="68580" bIns="34290" anchor="t"/>
          <a:lstStyle/>
          <a:p>
            <a:pPr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Introductions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Ramsey County Community &amp; Economic Development Department (CED)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Technical Assistance Team (Asnat)</a:t>
            </a:r>
          </a:p>
          <a:p>
            <a:pPr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What is a Developer?</a:t>
            </a:r>
            <a:endParaRPr lang="en-US" sz="1200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Introduce Adam Kado a local entrepreneur and developer</a:t>
            </a:r>
          </a:p>
          <a:p>
            <a:pPr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Technical Assistance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NEOO Partners (Asnat)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Baker-Tilly</a:t>
            </a:r>
            <a:r>
              <a:rPr lang="en-US" sz="12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Emerging and Diverse Developers Solicitation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What is a Solicitation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Published/ Responses Due </a:t>
            </a:r>
          </a:p>
          <a:p>
            <a:pPr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Framework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Economic Competitiveness &amp; Inclusion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Equity Development Framework</a:t>
            </a:r>
          </a:p>
          <a:p>
            <a:pPr>
              <a:buFont typeface="+mj-lt"/>
              <a:buAutoNum type="arabicPeriod"/>
              <a:defRPr/>
            </a:pPr>
            <a:r>
              <a:rPr lang="en-US" sz="12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Next Steps </a:t>
            </a:r>
          </a:p>
          <a:p>
            <a:pPr marL="342900" lvl="1" indent="0">
              <a:buNone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 </a:t>
            </a:r>
            <a:endParaRPr lang="en-US" sz="1200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244B0-440D-1F9E-69A9-94FBA88DCE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255C94-C10A-8C31-F11F-26924B61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17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9DE8FC4A-A47C-C827-A94B-E796A546C6AD}"/>
              </a:ext>
            </a:extLst>
          </p:cNvPr>
          <p:cNvSpPr txBox="1">
            <a:spLocks/>
          </p:cNvSpPr>
          <p:nvPr/>
        </p:nvSpPr>
        <p:spPr>
          <a:xfrm>
            <a:off x="780406" y="1554417"/>
            <a:ext cx="7493555" cy="43295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Solicitation Scoring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0EE66E-6410-C11A-A6D5-92F24CF7FAA6}"/>
              </a:ext>
            </a:extLst>
          </p:cNvPr>
          <p:cNvSpPr txBox="1">
            <a:spLocks/>
          </p:cNvSpPr>
          <p:nvPr/>
        </p:nvSpPr>
        <p:spPr>
          <a:xfrm>
            <a:off x="843041" y="2130863"/>
            <a:ext cx="7368286" cy="12635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>
                <a:latin typeface="Helvetica" panose="020B0604020202020204" pitchFamily="34" charset="0"/>
                <a:cs typeface="Helvetica" panose="020B0604020202020204" pitchFamily="34" charset="0"/>
              </a:rPr>
              <a:t>Scoring Criteria</a:t>
            </a:r>
          </a:p>
          <a:p>
            <a:r>
              <a:rPr lang="en-US" sz="1500">
                <a:latin typeface="Helvetica" panose="020B0604020202020204" pitchFamily="34" charset="0"/>
                <a:cs typeface="Helvetica" panose="020B0604020202020204" pitchFamily="34" charset="0"/>
              </a:rPr>
              <a:t>Strategic Alignment (40 pts)</a:t>
            </a:r>
          </a:p>
          <a:p>
            <a:r>
              <a:rPr lang="en-US" sz="1500">
                <a:latin typeface="Helvetica" panose="020B0604020202020204" pitchFamily="34" charset="0"/>
                <a:cs typeface="Helvetica" panose="020B0604020202020204" pitchFamily="34" charset="0"/>
              </a:rPr>
              <a:t>Affordability (25pts)</a:t>
            </a:r>
          </a:p>
          <a:p>
            <a:r>
              <a:rPr lang="en-US" sz="1500">
                <a:latin typeface="Helvetica" panose="020B0604020202020204" pitchFamily="34" charset="0"/>
                <a:cs typeface="Helvetica" panose="020B0604020202020204" pitchFamily="34" charset="0"/>
              </a:rPr>
              <a:t>Financial Feasibility (25pts)</a:t>
            </a:r>
          </a:p>
          <a:p>
            <a:r>
              <a:rPr lang="en-US" sz="1500">
                <a:latin typeface="Helvetica" panose="020B0604020202020204" pitchFamily="34" charset="0"/>
                <a:cs typeface="Helvetica" panose="020B0604020202020204" pitchFamily="34" charset="0"/>
              </a:rPr>
              <a:t>Organizational Capacity (10 pts)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1138622-E592-41F9-BB74-35AED0F271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7439" y="963120"/>
            <a:ext cx="2722562" cy="20240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2019012A-612B-9D1C-F07C-BEA1A9A7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853" y="5693094"/>
            <a:ext cx="597004" cy="273844"/>
          </a:xfrm>
        </p:spPr>
        <p:txBody>
          <a:bodyPr/>
          <a:lstStyle/>
          <a:p>
            <a:fld id="{9A2A000D-0D79-E646-8BC0-B8888880378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8874CA-23B5-83A6-A5B0-4AE4A5E9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40" y="3799021"/>
            <a:ext cx="4737539" cy="1791903"/>
          </a:xfrm>
          <a:prstGeom prst="rect">
            <a:avLst/>
          </a:prstGeom>
        </p:spPr>
      </p:pic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0F11575-9EAA-EAFF-B6CE-E526F5670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506548"/>
              </p:ext>
            </p:extLst>
          </p:nvPr>
        </p:nvGraphicFramePr>
        <p:xfrm>
          <a:off x="4840304" y="1885462"/>
          <a:ext cx="4399949" cy="315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3913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18C778-311C-C128-BA18-DD4E7CA36C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D14A3-AAB9-C973-F61D-B08ED55AD3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Ramsey County aims to address racial barriers in real estate, providing emerging and diverse developers with a fair and equal opportunity to thrive in the early stages of the development process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Framework</a:t>
            </a:r>
          </a:p>
          <a:p>
            <a:pPr marL="342900" indent="-342900">
              <a:buAutoNum type="alphaLcPeriod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Economic Competitiveness Inclusion Plan </a:t>
            </a: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lphaLcPeriod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 Equitable Development Framework</a:t>
            </a: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AutoNum type="alphaLcPeriod"/>
            </a:pP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Deeply Affordable Housing Initiative Engagement Summary</a:t>
            </a: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75D17-A28C-9CF0-50E7-BDC5740D18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29A1-896E-5391-76B6-DEEEE3EC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C83F7BF-2F73-1DAF-6F1E-390DE0C8D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328413"/>
              </p:ext>
            </p:extLst>
          </p:nvPr>
        </p:nvGraphicFramePr>
        <p:xfrm>
          <a:off x="279811" y="1651502"/>
          <a:ext cx="4114279" cy="365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7ECA114-D313-9B2E-49A3-5742D8076AEE}"/>
              </a:ext>
            </a:extLst>
          </p:cNvPr>
          <p:cNvSpPr txBox="1"/>
          <p:nvPr/>
        </p:nvSpPr>
        <p:spPr>
          <a:xfrm>
            <a:off x="2285277" y="3292670"/>
            <a:ext cx="45705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35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37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05DD806-5982-01F8-FCA9-29643D6124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20" name="Rectangle 33">
            <a:extLst>
              <a:ext uri="{FF2B5EF4-FFF2-40B4-BE49-F238E27FC236}">
                <a16:creationId xmlns:a16="http://schemas.microsoft.com/office/drawing/2014/main" id="{4CA83BD4-02BB-43ED-3C73-48147AB1F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7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Placeholder 8">
            <a:extLst>
              <a:ext uri="{FF2B5EF4-FFF2-40B4-BE49-F238E27FC236}">
                <a16:creationId xmlns:a16="http://schemas.microsoft.com/office/drawing/2014/main" id="{A26BF1ED-6C74-FF9F-8DCE-3A65B971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5" r="8939"/>
          <a:stretch/>
        </p:blipFill>
        <p:spPr>
          <a:xfrm>
            <a:off x="1755843" y="882857"/>
            <a:ext cx="7252232" cy="5143493"/>
          </a:xfrm>
          <a:prstGeom prst="rect">
            <a:avLst/>
          </a:prstGeom>
        </p:spPr>
      </p:pic>
      <p:sp>
        <p:nvSpPr>
          <p:cNvPr id="22" name="Rectangle 35">
            <a:extLst>
              <a:ext uri="{FF2B5EF4-FFF2-40B4-BE49-F238E27FC236}">
                <a16:creationId xmlns:a16="http://schemas.microsoft.com/office/drawing/2014/main" id="{13668053-C1A2-500E-9656-AE7A88313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5542697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965B0E8-6E5C-5BE1-E681-FD6FC9DC6514}"/>
              </a:ext>
            </a:extLst>
          </p:cNvPr>
          <p:cNvSpPr txBox="1">
            <a:spLocks/>
          </p:cNvSpPr>
          <p:nvPr/>
        </p:nvSpPr>
        <p:spPr>
          <a:xfrm>
            <a:off x="458444" y="2051068"/>
            <a:ext cx="2866642" cy="280707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5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Pass/ Fail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75" dirty="0">
                <a:latin typeface="Helvetica" panose="020B0604020202020204" pitchFamily="34" charset="0"/>
                <a:cs typeface="Helvetica" panose="020B0604020202020204" pitchFamily="34" charset="0"/>
              </a:rPr>
              <a:t> Multifamily workbook (MFW)</a:t>
            </a:r>
          </a:p>
          <a:p>
            <a:pPr marL="985838" lvl="2" indent="-214313">
              <a:buFont typeface="Wingdings" panose="05000000000000000000" pitchFamily="2" charset="2"/>
              <a:buChar char="§"/>
            </a:pPr>
            <a:r>
              <a:rPr lang="en-US" sz="1275" dirty="0">
                <a:latin typeface="Helvetica" panose="020B0604020202020204" pitchFamily="34" charset="0"/>
                <a:cs typeface="Helvetica" panose="020B0604020202020204" pitchFamily="34" charset="0"/>
              </a:rPr>
              <a:t>Otherwise called Proforma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75" dirty="0">
                <a:latin typeface="Helvetica" panose="020B0604020202020204" pitchFamily="34" charset="0"/>
                <a:cs typeface="Helvetica" panose="020B0604020202020204" pitchFamily="34" charset="0"/>
              </a:rPr>
              <a:t> Responses to the “Ramsey County Equitable Development and Livability” questions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75" dirty="0">
                <a:latin typeface="Helvetica" panose="020B0604020202020204" pitchFamily="34" charset="0"/>
                <a:cs typeface="Helvetica" panose="020B0604020202020204" pitchFamily="34" charset="0"/>
              </a:rPr>
              <a:t> Acknowledgement letter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75" dirty="0">
                <a:latin typeface="Helvetica" panose="020B0604020202020204" pitchFamily="34" charset="0"/>
                <a:cs typeface="Helvetica" panose="020B0604020202020204" pitchFamily="34" charset="0"/>
              </a:rPr>
              <a:t> Lobby Certification Form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75" dirty="0">
                <a:latin typeface="Helvetica" panose="020B0604020202020204" pitchFamily="34" charset="0"/>
                <a:cs typeface="Helvetica" panose="020B0604020202020204" pitchFamily="34" charset="0"/>
              </a:rPr>
              <a:t> Attestation Form</a:t>
            </a:r>
          </a:p>
          <a:p>
            <a:pPr marL="942975" lvl="2" indent="-214313">
              <a:buFont typeface="Wingdings" panose="05000000000000000000" pitchFamily="2" charset="2"/>
              <a:buChar char="§"/>
            </a:pPr>
            <a:r>
              <a:rPr lang="en-US" sz="1275" dirty="0">
                <a:latin typeface="Helvetica" panose="020B0604020202020204" pitchFamily="34" charset="0"/>
                <a:cs typeface="Helvetica" panose="020B0604020202020204" pitchFamily="34" charset="0"/>
              </a:rPr>
              <a:t>&lt; 25 Housing units and 15,000 sq. ft of commercial space in the state of Minnesota in the last 10 years</a:t>
            </a:r>
            <a:endParaRPr lang="en-US" sz="187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sz="127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27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4C90CC-0AC2-54DC-19CB-51150E5CB330}"/>
              </a:ext>
            </a:extLst>
          </p:cNvPr>
          <p:cNvSpPr txBox="1"/>
          <p:nvPr/>
        </p:nvSpPr>
        <p:spPr>
          <a:xfrm>
            <a:off x="278688" y="1511969"/>
            <a:ext cx="2437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What’s Required for EDD Solicitation Responses?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6DC812-6B86-70AC-03FE-EBF11557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FB087-0BC8-A270-CFFC-B694589C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5C65C-E09A-1337-95A7-663BC647E3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Additional Materials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8F9E92-1B7E-4686-3927-DEA6520EDE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numCol="3"/>
          <a:lstStyle/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Project description;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Development and financing team;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Project schedule;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Financial analysis/Underwriting report;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Applicant’s financial statements;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Detailed project budget; (may be included in multifamily workbook);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Sources and uses of funds statement; (may be included in multifamily workbook);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Commitment letters from other lenders and funders;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Architectural drawings, if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Sworn construction cost statement, if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Bids and specifications, if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Site improvement plans, if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Scope of work;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Photos of project site;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Evidence of site control, unless for acquisition under special circumstances;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The qualification forms and complete financial information. This includes the Qualifications of Service Provider, when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Operating expense projections; (may be included in multifamily workbook);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15-year proforma projections; (may be included in multifamily workbook);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Market feasibility analysis/plan; if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Detailed housing unit breakdown; (may be included in multifamily workbook);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Occupancy/fill projections; (may be included in multifamily workbook);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Tenant data; if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Zoning and land use documentation from local municipality, if applicable;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Resolution or letter of support from local municipality; and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Support services: Include a statement on whether support and human services are planned for or are provided to the residents of the project; indicate the services provided and the related service organizations. Indicate names, addresses and contact information of the service providers, if applicable.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5EE1925-5DA9-F9F4-9ABA-3AEB7E062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52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A5D7D-ADF1-E522-D492-4FBD1ED0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A3836-2301-E91D-12F6-83022B1B2B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Covered by Detailed MFW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72D57-19DE-6E68-F034-412572E3C7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Financial analysis/Underwriting report;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Detailed project budget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Sources and uses of funds statement;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Operating expense projections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15-year proforma projections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Detailed housing unit breakdown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Occupancy/fill projection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DB298-FABA-B0D6-3FF7-1E2D72A84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3E698-D69A-23C8-B756-435F81DBBE27}"/>
              </a:ext>
            </a:extLst>
          </p:cNvPr>
          <p:cNvSpPr txBox="1"/>
          <p:nvPr/>
        </p:nvSpPr>
        <p:spPr>
          <a:xfrm>
            <a:off x="2465407" y="4461879"/>
            <a:ext cx="45228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ABOUT 30% OF ALL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5320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66994-E651-FDF9-CC20-472472916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Any 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BA798-A897-EEEA-3E92-89711604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3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97649DD-4377-49A2-9429-EE8272F543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185" b="15185"/>
          <a:stretch>
            <a:fillRect/>
          </a:stretch>
        </p:blipFill>
        <p:spPr/>
      </p:pic>
      <p:pic>
        <p:nvPicPr>
          <p:cNvPr id="11" name="Picture Placeholder 10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D3375A23-1116-4002-BB8B-CA2BE0BFD9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6931" b="16931"/>
          <a:stretch>
            <a:fillRect/>
          </a:stretch>
        </p:blipFill>
        <p:spPr/>
      </p:pic>
      <p:pic>
        <p:nvPicPr>
          <p:cNvPr id="13" name="Picture Placeholder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370E1AF-5BE4-4D52-AC01-2C6E0EAE3A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0519" b="30519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2B65B0-D574-40B5-86D0-2FAEA50256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5BBA24-FE41-4101-A3C9-4D75D35D08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7498" y="5693569"/>
            <a:ext cx="596503" cy="273844"/>
          </a:xfrm>
          <a:prstGeom prst="rect">
            <a:avLst/>
          </a:prstGeom>
        </p:spPr>
        <p:txBody>
          <a:bodyPr/>
          <a:lstStyle/>
          <a:p>
            <a:fld id="{9A2A000D-0D79-E646-8BC0-B88888803783}" type="slidenum">
              <a:rPr lang="en-US" dirty="0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42C97-4AAA-DA82-A4BD-AE74CCF32D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7498" y="5693569"/>
            <a:ext cx="596503" cy="273844"/>
          </a:xfrm>
          <a:prstGeom prst="rect">
            <a:avLst/>
          </a:prstGeom>
        </p:spPr>
        <p:txBody>
          <a:bodyPr/>
          <a:lstStyle/>
          <a:p>
            <a:pPr defTabSz="342900">
              <a:defRPr/>
            </a:pPr>
            <a:fld id="{9A2A000D-0D79-E646-8BC0-B88888803783}" type="slidenum">
              <a:rPr lang="en-US" sz="1350">
                <a:solidFill>
                  <a:srgbClr val="58595B"/>
                </a:solidFill>
                <a:latin typeface="Arial"/>
              </a:rPr>
              <a:pPr defTabSz="342900">
                <a:defRPr/>
              </a:pPr>
              <a:t>27</a:t>
            </a:fld>
            <a:endParaRPr lang="en-US" sz="1350">
              <a:solidFill>
                <a:srgbClr val="58595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59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E9817-0C5B-D724-CC04-473271C3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6F19B-16F0-AC51-9F3C-2ED3C6D8BD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291" y="1314451"/>
            <a:ext cx="7493555" cy="540899"/>
          </a:xfrm>
        </p:spPr>
        <p:txBody>
          <a:bodyPr/>
          <a:lstStyle/>
          <a:p>
            <a:r>
              <a:rPr lang="en-US" b="0" dirty="0"/>
              <a:t>What is a </a:t>
            </a:r>
            <a:r>
              <a:rPr lang="en-US" dirty="0"/>
              <a:t>(Housing) Developer?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8EA15-6BE4-114C-EC7A-6566A4949A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4290" y="2004275"/>
            <a:ext cx="7493555" cy="3169945"/>
          </a:xfrm>
        </p:spPr>
        <p:txBody>
          <a:bodyPr lIns="68580" tIns="34290" rIns="68580" bIns="34290" anchor="t"/>
          <a:lstStyle/>
          <a:p>
            <a:pPr marL="385763" lvl="1" indent="0">
              <a:buNone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Housing developers are:</a:t>
            </a:r>
          </a:p>
          <a:p>
            <a:pPr marL="771525" lvl="1" indent="-385763">
              <a:buFont typeface="+mj-lt"/>
              <a:buAutoNum type="romanUcPeriod"/>
            </a:pPr>
            <a:r>
              <a:rPr lang="en-US" sz="12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Entrepreneurs who oversee the development and redevelopment of properties. </a:t>
            </a:r>
          </a:p>
          <a:p>
            <a:pPr marL="728663" lvl="1" indent="-342900">
              <a:buAutoNum type="romanUcPeriod"/>
            </a:pPr>
            <a:r>
              <a:rPr lang="en-US" sz="12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They plan and control projects from start to finish, from purchasing land to building the property. 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2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Purchase property with the desire to renovate and/or rent it out as units of housing.</a:t>
            </a:r>
          </a:p>
          <a:p>
            <a:pPr marL="1028700" lvl="2" indent="-342900">
              <a:buAutoNum type="alphaLcParenR"/>
            </a:pPr>
            <a:r>
              <a:rPr lang="en-US" sz="12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Have many points of entry</a:t>
            </a:r>
          </a:p>
          <a:p>
            <a:pPr marL="728663" lvl="1" indent="-342900">
              <a:buFont typeface="Arial"/>
              <a:buAutoNum type="romanUcPeriod"/>
              <a:defRPr/>
            </a:pPr>
            <a:r>
              <a:rPr lang="en-US" sz="1500" b="1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</a:t>
            </a:r>
          </a:p>
          <a:p>
            <a:pPr marL="685800" lvl="2" indent="0">
              <a:buNone/>
            </a:pPr>
            <a:endParaRPr lang="en-US" sz="1200" dirty="0">
              <a:solidFill>
                <a:srgbClr val="4444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24364-22B7-1AAF-60C1-F7422034CE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5ED84-62B8-EDFE-58A7-05BC4CEBC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355" y="3751871"/>
            <a:ext cx="1771650" cy="13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90E16-F2A8-FE3C-552E-37C302C4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2960716"/>
            <a:ext cx="3027251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Adam Kado </a:t>
            </a:r>
          </a:p>
        </p:txBody>
      </p:sp>
      <p:grpSp>
        <p:nvGrpSpPr>
          <p:cNvPr id="1039" name="Group 103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984992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ofile photo of Adam Kado">
            <a:extLst>
              <a:ext uri="{FF2B5EF4-FFF2-40B4-BE49-F238E27FC236}">
                <a16:creationId xmlns:a16="http://schemas.microsoft.com/office/drawing/2014/main" id="{29385B9D-E220-3A48-0F2E-726C59DB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1869" y="1323623"/>
            <a:ext cx="4152000" cy="4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90E16-F2A8-FE3C-552E-37C302C4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Meet Hosie Thurmond </a:t>
            </a:r>
          </a:p>
        </p:txBody>
      </p:sp>
      <p:pic>
        <p:nvPicPr>
          <p:cNvPr id="1028" name="Picture 4" descr="Profile photo of Hosie Thurmond">
            <a:extLst>
              <a:ext uri="{FF2B5EF4-FFF2-40B4-BE49-F238E27FC236}">
                <a16:creationId xmlns:a16="http://schemas.microsoft.com/office/drawing/2014/main" id="{116C021D-36F6-C465-9BC0-25ED5D53D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987" y="885073"/>
            <a:ext cx="5085525" cy="50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E650A-7FB0-384B-2685-4601538A81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Assistance Offering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D5E6FA-7EA3-E7A9-B279-3F062BBEB3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68580" tIns="34290" rIns="68580" bIns="34290" anchor="t">
            <a:normAutofit fontScale="62500" lnSpcReduction="20000"/>
          </a:bodyPr>
          <a:lstStyle/>
          <a:p>
            <a:r>
              <a:rPr lang="en-US" sz="2400" dirty="0">
                <a:ea typeface="+mn-lt"/>
                <a:cs typeface="+mn-lt"/>
              </a:rPr>
              <a:t>Emerging and Diverse Developers Solicitation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62B7E1-11C6-0201-4CD3-745217B9D5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7498" y="5693569"/>
            <a:ext cx="596503" cy="273844"/>
          </a:xfrm>
          <a:prstGeom prst="rect">
            <a:avLst/>
          </a:prstGeom>
        </p:spPr>
        <p:txBody>
          <a:bodyPr/>
          <a:lstStyle/>
          <a:p>
            <a:pPr defTabSz="342900">
              <a:defRPr/>
            </a:pPr>
            <a:fld id="{9A2A000D-0D79-E646-8BC0-B88888803783}" type="slidenum">
              <a:rPr lang="en-US" sz="1350">
                <a:solidFill>
                  <a:srgbClr val="58595B"/>
                </a:solidFill>
                <a:latin typeface="Arial"/>
              </a:rPr>
              <a:pPr defTabSz="342900">
                <a:defRPr/>
              </a:pPr>
              <a:t>6</a:t>
            </a:fld>
            <a:endParaRPr lang="en-US" sz="1350" dirty="0">
              <a:solidFill>
                <a:srgbClr val="58595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4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E7D04C-82BE-7A63-B1BF-C1CD980DFCE5}"/>
              </a:ext>
            </a:extLst>
          </p:cNvPr>
          <p:cNvSpPr txBox="1">
            <a:spLocks/>
          </p:cNvSpPr>
          <p:nvPr/>
        </p:nvSpPr>
        <p:spPr>
          <a:xfrm>
            <a:off x="571500" y="762001"/>
            <a:ext cx="4000500" cy="14751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ea typeface="+mj-ea"/>
                <a:cs typeface="+mj-cs"/>
              </a:rPr>
              <a:t>Meet Asnat Ghebremdhin</a:t>
            </a:r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6350" y="0"/>
            <a:ext cx="4057647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C169A259-6ABE-4439-2224-CEC912252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4" y="3576209"/>
            <a:ext cx="3920221" cy="1685695"/>
          </a:xfrm>
          <a:prstGeom prst="rect">
            <a:avLst/>
          </a:prstGeom>
        </p:spPr>
      </p:pic>
      <p:pic>
        <p:nvPicPr>
          <p:cNvPr id="5" name="Picture 4" descr="Profile photo of Asnat Ghebremdhin, M.S.">
            <a:extLst>
              <a:ext uri="{FF2B5EF4-FFF2-40B4-BE49-F238E27FC236}">
                <a16:creationId xmlns:a16="http://schemas.microsoft.com/office/drawing/2014/main" id="{B392C5E1-2BD6-3D16-A158-AA2AD333E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3" r="25534"/>
          <a:stretch/>
        </p:blipFill>
        <p:spPr bwMode="auto">
          <a:xfrm>
            <a:off x="6249815" y="1614677"/>
            <a:ext cx="2113649" cy="41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88CCB8B-453E-2C34-532C-851C6624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9390" y="6356350"/>
            <a:ext cx="239953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9A2A000D-0D79-E646-8BC0-B88888803783}" type="slidenum">
              <a:rPr lang="en-US" sz="1200">
                <a:solidFill>
                  <a:schemeClr val="tx1"/>
                </a:solidFill>
              </a:rPr>
              <a:pPr algn="r" defTabSz="914400"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9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3D8D6-5FE1-2AFF-55F3-5436CDCA2F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One Program-Two Parts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6944D6-4F84-75CE-C6E6-C7D390AE0C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The EDD Program technical assistance program is for emerging developers only. Advanced 1:1 coaching will be application specific and begin September 2024. (while space exists).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4B61D-AADB-8CE8-FD0C-E1E6A7ED5B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F23399-4C08-F2D7-5A8A-A50BF66C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9A2A000D-0D79-E646-8BC0-B88888803783}" type="slidenum">
              <a:rPr lang="en-US">
                <a:solidFill>
                  <a:srgbClr val="58595B">
                    <a:lumMod val="65000"/>
                    <a:lumOff val="35000"/>
                  </a:srgbClr>
                </a:solidFill>
                <a:latin typeface="Arial"/>
              </a:rPr>
              <a:pPr defTabSz="342900">
                <a:defRPr/>
              </a:pPr>
              <a:t>8</a:t>
            </a:fld>
            <a:endParaRPr lang="en-US" dirty="0">
              <a:solidFill>
                <a:srgbClr val="58595B">
                  <a:lumMod val="65000"/>
                  <a:lumOff val="35000"/>
                </a:srgbClr>
              </a:solidFill>
              <a:latin typeface="Arial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0302662-16A0-E022-5E28-4C874BB0D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369056"/>
              </p:ext>
            </p:extLst>
          </p:nvPr>
        </p:nvGraphicFramePr>
        <p:xfrm>
          <a:off x="953664" y="2178670"/>
          <a:ext cx="4194018" cy="250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10349" y="2178670"/>
            <a:ext cx="243674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b="1" dirty="0">
                <a:solidFill>
                  <a:srgbClr val="58595B"/>
                </a:solidFill>
                <a:latin typeface="Arial"/>
              </a:rPr>
              <a:t>Other Ramsey County Funding Opportunities</a:t>
            </a:r>
          </a:p>
          <a:p>
            <a:pPr defTabSz="342900">
              <a:defRPr/>
            </a:pPr>
            <a:endParaRPr lang="en-US" sz="1350" dirty="0">
              <a:solidFill>
                <a:srgbClr val="58595B"/>
              </a:solidFill>
              <a:latin typeface="Arial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58595B"/>
                </a:solidFill>
                <a:latin typeface="Arial"/>
              </a:rPr>
              <a:t>Critical Corridors 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58595B"/>
                </a:solidFill>
                <a:latin typeface="Arial"/>
              </a:rPr>
              <a:t>Site Assessment Grant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58595B"/>
                </a:solidFill>
                <a:latin typeface="Arial"/>
              </a:rPr>
              <a:t>Environmental Response Fund (ERF)</a:t>
            </a:r>
            <a:endParaRPr lang="en-US" sz="1350" dirty="0">
              <a:solidFill>
                <a:srgbClr val="58595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9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E7D04C-82BE-7A63-B1BF-C1CD980DFCE5}"/>
              </a:ext>
            </a:extLst>
          </p:cNvPr>
          <p:cNvSpPr txBox="1">
            <a:spLocks/>
          </p:cNvSpPr>
          <p:nvPr/>
        </p:nvSpPr>
        <p:spPr>
          <a:xfrm>
            <a:off x="835357" y="3077787"/>
            <a:ext cx="3027251" cy="17907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150">
                <a:ea typeface="+mj-ea"/>
                <a:cs typeface="+mj-cs"/>
              </a:rPr>
              <a:t>EDD Program: Technical Assistance</a:t>
            </a:r>
          </a:p>
        </p:txBody>
      </p:sp>
      <p:grpSp>
        <p:nvGrpSpPr>
          <p:cNvPr id="24" name="Group 2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95994"/>
            <a:ext cx="548641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5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85725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1151164"/>
            <a:ext cx="4507025" cy="45128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 descr="Diagram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30BE31F-C57F-3F70-3A79-A6904850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869" y="2322257"/>
            <a:ext cx="4152001" cy="216942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88CCB8B-453E-2C34-532C-851C6624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726430"/>
            <a:ext cx="1403812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r" defTabSz="685800">
              <a:spcAft>
                <a:spcPts val="450"/>
              </a:spcAft>
            </a:pPr>
            <a:fld id="{9A2A000D-0D79-E646-8BC0-B88888803783}" type="slidenum">
              <a:rPr lang="en-US" sz="900">
                <a:solidFill>
                  <a:schemeClr val="tx1">
                    <a:tint val="75000"/>
                  </a:schemeClr>
                </a:solidFill>
              </a:rPr>
              <a:pPr algn="r" defTabSz="685800">
                <a:spcAft>
                  <a:spcPts val="450"/>
                </a:spcAft>
              </a:pPr>
              <a:t>9</a:t>
            </a:fld>
            <a:endParaRPr lang="en-US" sz="9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18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542378"/>
      </a:accent2>
      <a:accent3>
        <a:srgbClr val="A5A5A5"/>
      </a:accent3>
      <a:accent4>
        <a:srgbClr val="FFC000"/>
      </a:accent4>
      <a:accent5>
        <a:srgbClr val="53813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d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7" id="{9EE1D768-E4B1-4512-AD83-FC75E009C71E}" vid="{DB3A8130-912F-4930-AB1A-5989BF266179}"/>
    </a:ext>
  </a:extLst>
</a:theme>
</file>

<file path=ppt/theme/theme2.xml><?xml version="1.0" encoding="utf-8"?>
<a:theme xmlns:a="http://schemas.openxmlformats.org/drawingml/2006/main" name="2_Office Theme">
  <a:themeElements>
    <a:clrScheme name="RC Custom Colors">
      <a:dk1>
        <a:srgbClr val="58595B"/>
      </a:dk1>
      <a:lt1>
        <a:srgbClr val="FFFFFF"/>
      </a:lt1>
      <a:dk2>
        <a:srgbClr val="9E3039"/>
      </a:dk2>
      <a:lt2>
        <a:srgbClr val="BBBBBC"/>
      </a:lt2>
      <a:accent1>
        <a:srgbClr val="002F6C"/>
      </a:accent1>
      <a:accent2>
        <a:srgbClr val="893891"/>
      </a:accent2>
      <a:accent3>
        <a:srgbClr val="20863C"/>
      </a:accent3>
      <a:accent4>
        <a:srgbClr val="F18020"/>
      </a:accent4>
      <a:accent5>
        <a:srgbClr val="592C34"/>
      </a:accent5>
      <a:accent6>
        <a:srgbClr val="00A5E6"/>
      </a:accent6>
      <a:hlink>
        <a:srgbClr val="58595B"/>
      </a:hlink>
      <a:folHlink>
        <a:srgbClr val="B1B3B6"/>
      </a:folHlink>
    </a:clrScheme>
    <a:fontScheme name="Head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FAFB705-F562-4148-8EDB-B7E1B032F514}" vid="{1FB4791B-7912-4AFF-86D6-4CF9DE6EDD2D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cd8d75-eb0b-4101-b4c1-d29d2dc55442" xsi:nil="true"/>
    <lcf76f155ced4ddcb4097134ff3c332f xmlns="2c98fdfe-6532-4784-a0ab-68450e98af9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7C451C8472694CB6F4E2CE747844BE" ma:contentTypeVersion="16" ma:contentTypeDescription="Create a new document." ma:contentTypeScope="" ma:versionID="06a4cacd34428a89e537f878402bcf97">
  <xsd:schema xmlns:xsd="http://www.w3.org/2001/XMLSchema" xmlns:xs="http://www.w3.org/2001/XMLSchema" xmlns:p="http://schemas.microsoft.com/office/2006/metadata/properties" xmlns:ns1="http://schemas.microsoft.com/sharepoint/v3" xmlns:ns2="2c98fdfe-6532-4784-a0ab-68450e98af93" xmlns:ns3="facd8d75-eb0b-4101-b4c1-d29d2dc55442" targetNamespace="http://schemas.microsoft.com/office/2006/metadata/properties" ma:root="true" ma:fieldsID="d1a448cd336e975ade4e4f7ae5c2a94c" ns1:_="" ns2:_="" ns3:_="">
    <xsd:import namespace="http://schemas.microsoft.com/sharepoint/v3"/>
    <xsd:import namespace="2c98fdfe-6532-4784-a0ab-68450e98af93"/>
    <xsd:import namespace="facd8d75-eb0b-4101-b4c1-d29d2dc55442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8fdfe-6532-4784-a0ab-68450e98af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dd81084-395a-48cf-9cc5-bb190c2506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d8d75-eb0b-4101-b4c1-d29d2dc554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8f61cea-b826-4c17-bef9-111aec29ca1d}" ma:internalName="TaxCatchAll" ma:showField="CatchAllData" ma:web="facd8d75-eb0b-4101-b4c1-d29d2dc554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AA8132-C7E5-465F-B1B8-6ED8224FB45F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2c98fdfe-6532-4784-a0ab-68450e98af9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acd8d75-eb0b-4101-b4c1-d29d2dc5544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629B2FE-503B-4636-B402-9463C2405F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2DB043-AF41-47A8-876F-8C47AA744506}">
  <ds:schemaRefs>
    <ds:schemaRef ds:uri="2c98fdfe-6532-4784-a0ab-68450e98af93"/>
    <ds:schemaRef ds:uri="facd8d75-eb0b-4101-b4c1-d29d2dc554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RC_General-PowerPoint_Template_2017_Widescreen</Template>
  <TotalTime>26894</TotalTime>
  <Words>1325</Words>
  <Application>Microsoft Office PowerPoint</Application>
  <PresentationFormat>On-screen Show (4:3)</PresentationFormat>
  <Paragraphs>263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Meet Adam Kado </vt:lpstr>
      <vt:lpstr>Meet Hosie Thurmond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mod&amp;co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Watters</dc:creator>
  <cp:lastModifiedBy>Gomez, Jerica</cp:lastModifiedBy>
  <cp:revision>14</cp:revision>
  <cp:lastPrinted>2024-06-03T20:54:48Z</cp:lastPrinted>
  <dcterms:created xsi:type="dcterms:W3CDTF">2018-02-21T17:03:36Z</dcterms:created>
  <dcterms:modified xsi:type="dcterms:W3CDTF">2024-06-25T19:39:23Z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0x010100FD7C451C8472694CB6F4E2CE747844BE</vt:lpwstr>
  </property>
  <property fmtid="{D5CDD505-2E9C-101B-9397-08002B2CF9AE}" pid="3" name="MediaServiceImageTags">
    <vt:lpwstr/>
  </property>
</Properties>
</file>